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25" r:id="rId3"/>
    <p:sldId id="426" r:id="rId4"/>
    <p:sldId id="448" r:id="rId5"/>
    <p:sldId id="428" r:id="rId6"/>
    <p:sldId id="461" r:id="rId7"/>
    <p:sldId id="464" r:id="rId8"/>
    <p:sldId id="466" r:id="rId9"/>
    <p:sldId id="467" r:id="rId10"/>
    <p:sldId id="465" r:id="rId11"/>
    <p:sldId id="435" r:id="rId12"/>
    <p:sldId id="463" r:id="rId13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478" r:id="rId24"/>
    <p:sldId id="477" r:id="rId25"/>
    <p:sldId id="479" r:id="rId26"/>
    <p:sldId id="480" r:id="rId27"/>
    <p:sldId id="481" r:id="rId28"/>
    <p:sldId id="482" r:id="rId29"/>
    <p:sldId id="483" r:id="rId30"/>
    <p:sldId id="432" r:id="rId31"/>
  </p:sldIdLst>
  <p:sldSz cx="12192000" cy="6858000"/>
  <p:notesSz cx="6808470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>
        <p:scale>
          <a:sx n="80" d="100"/>
          <a:sy n="80" d="100"/>
        </p:scale>
        <p:origin x="140" y="-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85211-A135-4C63-BDE6-631E706396D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818B3-09E5-4E74-A986-0E329606636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663258" y="6385391"/>
            <a:ext cx="37221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2011EDBF-69F7-4E83-A8A8-FAC41C3FC6A0}" type="slidenum">
              <a:rPr lang="en-US" sz="1200" b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sz="1600" b="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3387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3854651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903387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3854651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663258" y="6385391"/>
            <a:ext cx="37221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2011EDBF-69F7-4E83-A8A8-FAC41C3FC6A0}" type="slidenum">
              <a:rPr lang="en-US" sz="1200" b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sz="1600" b="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AC108-CD84-468C-8419-418E9617F0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4F2C-9CEB-4658-8CA3-E480B38F70E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24.wdp"/><Relationship Id="rId8" Type="http://schemas.openxmlformats.org/officeDocument/2006/relationships/image" Target="../media/image23.png"/><Relationship Id="rId7" Type="http://schemas.microsoft.com/office/2007/relationships/hdphoto" Target="../media/image22.wdp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19.wdp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4.xml"/><Relationship Id="rId11" Type="http://schemas.microsoft.com/office/2007/relationships/hdphoto" Target="../media/image26.wdp"/><Relationship Id="rId10" Type="http://schemas.openxmlformats.org/officeDocument/2006/relationships/image" Target="../media/image25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64041" y="6386097"/>
            <a:ext cx="3463925" cy="275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200" spc="300" dirty="0">
                <a:solidFill>
                  <a:schemeClr val="bg1"/>
                </a:solidFill>
              </a:rPr>
              <a:t>ДОННАСА-филиал НИУ МГСУ 2026</a:t>
            </a:r>
            <a:endParaRPr lang="en-US" sz="1200" spc="3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195" y="3599557"/>
            <a:ext cx="993177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25"/>
          <a:stretch>
            <a:fillRect/>
          </a:stretch>
        </p:blipFill>
        <p:spPr>
          <a:xfrm>
            <a:off x="344260" y="212141"/>
            <a:ext cx="597034" cy="9743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762" y="1529038"/>
            <a:ext cx="11008047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Анализ текущего состояния и определение перспективных направлений научно-исследовательской, научно-производственной и инновационной деятельности академии</a:t>
            </a:r>
            <a:endParaRPr lang="ru-RU" sz="3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5659" r="27923" b="14556"/>
          <a:stretch>
            <a:fillRect/>
          </a:stretch>
        </p:blipFill>
        <p:spPr>
          <a:xfrm>
            <a:off x="10865223" y="264547"/>
            <a:ext cx="968190" cy="869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490" y="5148580"/>
            <a:ext cx="1118362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Докладчики: Мущанов В.Ф., директор управления научно-исследовательской деятельности 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инноваций;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Мартынова В.Б., начальник НИЧ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112193"/>
            <a:ext cx="73183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Сотрудничество</a:t>
            </a:r>
            <a:r>
              <a:rPr lang="en-US" altLang="ru-RU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en-US" altLang="ru-RU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НОЦ</a:t>
            </a:r>
            <a:r>
              <a:rPr lang="en-US" altLang="ru-RU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мирового</a:t>
            </a:r>
            <a:r>
              <a:rPr lang="en-US" altLang="ru-RU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уровня</a:t>
            </a:r>
            <a:endParaRPr lang="en-US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19538" y="58760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5" y="1017913"/>
            <a:ext cx="5413130" cy="25948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" y="3785235"/>
            <a:ext cx="5412740" cy="277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6187441" y="1017794"/>
            <a:ext cx="5831837" cy="563231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 рамках сотрудничества с НОЦ мирового уровня «Кузбасс-Донбасс» при его посредничестве принято участие в ярмарке инновационных разработок «Энергетика, экология и рациональное природопользование», проходившей в Республике Беларусь (г. Минск). 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Программа ярмарки включала проведение презентации инновационных разработок, имеющих высокий потенциал для коммерциализации, перед представителями потенциальных заказчиков и потребителей, в числе которых представлены разработки ФГБОУ ВО «ДОННАСА». 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Сотрудники кафедры ВВОВР представили </a:t>
            </a:r>
            <a:r>
              <a:rPr lang="ru-RU" b="1" i="1" dirty="0">
                <a:solidFill>
                  <a:schemeClr val="bg1"/>
                </a:solidFill>
              </a:rPr>
              <a:t>инновационный </a:t>
            </a:r>
            <a:r>
              <a:rPr lang="ru-RU" b="1" i="1" dirty="0" err="1">
                <a:solidFill>
                  <a:schemeClr val="bg1"/>
                </a:solidFill>
              </a:rPr>
              <a:t>эрлифтный</a:t>
            </a:r>
            <a:r>
              <a:rPr lang="ru-RU" b="1" i="1" dirty="0">
                <a:solidFill>
                  <a:schemeClr val="bg1"/>
                </a:solidFill>
              </a:rPr>
              <a:t> биореактор</a:t>
            </a:r>
            <a:r>
              <a:rPr lang="ru-RU" b="1" dirty="0">
                <a:solidFill>
                  <a:schemeClr val="bg1"/>
                </a:solidFill>
              </a:rPr>
              <a:t>, предназначенный для повышения качества очистки сточных вод населенных пунктов. Презентация инновационной разработки вызвала интерес представителей реального сектора экономики Республики Беларусь и была включена в каталог инновационных разработок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19" y="4826634"/>
            <a:ext cx="3048000" cy="1951264"/>
          </a:xfrm>
          <a:prstGeom prst="rect">
            <a:avLst/>
          </a:prstGeom>
          <a:solidFill>
            <a:srgbClr val="154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51033" y="2867907"/>
            <a:ext cx="3048000" cy="1951264"/>
          </a:xfrm>
          <a:prstGeom prst="rect">
            <a:avLst/>
          </a:prstGeom>
          <a:solidFill>
            <a:srgbClr val="154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80609" y="4826634"/>
            <a:ext cx="3048000" cy="1951264"/>
          </a:xfrm>
          <a:prstGeom prst="rect">
            <a:avLst/>
          </a:prstGeom>
          <a:solidFill>
            <a:srgbClr val="154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0" y="2867907"/>
            <a:ext cx="3048000" cy="1951264"/>
          </a:xfrm>
          <a:prstGeom prst="rect">
            <a:avLst/>
          </a:prstGeom>
          <a:solidFill>
            <a:srgbClr val="154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7344" y="5017436"/>
            <a:ext cx="228587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ПОЛИГОН ИСПЫТАНИЙ ОПОР ЛИНИЙ ЭЛЕКТРОПЕРЕДАЧИ И БАШЕННЫХ СООРУЖЕНИЙ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6649" y="5327908"/>
            <a:ext cx="319591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ЛНИ ПРОЕКТ «ГРАДОСТРОИТЕЛЬСТВО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ЗЕМЛЕУСТРОЙСТВО»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0125" y="3376644"/>
            <a:ext cx="28898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МЕТЕОРОЛОГИЧЕСКАЯ АЭРОДИНАМИЧЕСКАЯ ТРУБА ДОННАСА МАТ-1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71474" y="3185689"/>
            <a:ext cx="279305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ИСПЫТАНИЙ СТРОИТЕЛЬНЫХ КОНСТРУКЦИЙ И ИЗДЕЛИЙ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7344" y="112193"/>
            <a:ext cx="101098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Исполнение стратегических задач программы развития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19538" y="58760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/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357" t="20518" r="2339" b="17448"/>
          <a:stretch>
            <a:fillRect/>
          </a:stretch>
        </p:blipFill>
        <p:spPr bwMode="auto">
          <a:xfrm>
            <a:off x="6264665" y="2860445"/>
            <a:ext cx="2713703" cy="1958726"/>
          </a:xfrm>
          <a:prstGeom prst="rect">
            <a:avLst/>
          </a:prstGeom>
          <a:ln>
            <a:noFill/>
          </a:ln>
        </p:spPr>
      </p:pic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566" y="4882185"/>
            <a:ext cx="2579218" cy="1895713"/>
          </a:xfrm>
          <a:prstGeom prst="rect">
            <a:avLst/>
          </a:prstGeom>
        </p:spPr>
      </p:pic>
      <p:pic>
        <p:nvPicPr>
          <p:cNvPr id="3" name="Рисунок 2" descr="Рисунок12б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547" b="-1"/>
          <a:stretch>
            <a:fillRect/>
          </a:stretch>
        </p:blipFill>
        <p:spPr bwMode="auto">
          <a:xfrm>
            <a:off x="9271474" y="4913283"/>
            <a:ext cx="2814078" cy="1864615"/>
          </a:xfrm>
          <a:prstGeom prst="rect">
            <a:avLst/>
          </a:prstGeom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Рисунок 3" descr="Рисунок11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0" b="2038"/>
          <a:stretch>
            <a:fillRect/>
          </a:stretch>
        </p:blipFill>
        <p:spPr bwMode="auto">
          <a:xfrm>
            <a:off x="144191" y="2880725"/>
            <a:ext cx="1486486" cy="1919339"/>
          </a:xfrm>
          <a:prstGeom prst="rect">
            <a:avLst/>
          </a:prstGeom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Рисунок 4" descr="158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872"/>
          <a:stretch>
            <a:fillRect/>
          </a:stretch>
        </p:blipFill>
        <p:spPr bwMode="auto">
          <a:xfrm>
            <a:off x="1630677" y="2867907"/>
            <a:ext cx="1292881" cy="1932158"/>
          </a:xfrm>
          <a:prstGeom prst="rect">
            <a:avLst/>
          </a:prstGeom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Прямоугольник 5"/>
          <p:cNvSpPr/>
          <p:nvPr/>
        </p:nvSpPr>
        <p:spPr>
          <a:xfrm>
            <a:off x="236855" y="744220"/>
            <a:ext cx="10038080" cy="950595"/>
          </a:xfrm>
          <a:prstGeom prst="rect">
            <a:avLst/>
          </a:prstGeom>
          <a:solidFill>
            <a:srgbClr val="154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ru-RU" altLang="en-US" sz="2000" b="1">
                <a:solidFill>
                  <a:schemeClr val="bg1"/>
                </a:solidFill>
                <a:sym typeface="+mn-ea"/>
              </a:rPr>
              <a:t>Н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базе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«ДОННАСА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–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филиал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НИУ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МГСУ»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фактически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сформировался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региональный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научно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-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аналитический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центр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по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проблемам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архитектуры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,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градостроительства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,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строительной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отрасли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и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жилищно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-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коммунального</a:t>
            </a:r>
            <a:r>
              <a:rPr lang="en-US" altLang="ru-RU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000" b="1">
                <a:solidFill>
                  <a:schemeClr val="bg1"/>
                </a:solidFill>
                <a:sym typeface="+mn-ea"/>
              </a:rPr>
              <a:t>хозяйства</a:t>
            </a:r>
            <a:endParaRPr lang="ru-RU" sz="2000" dirty="0">
              <a:solidFill>
                <a:schemeClr val="lt1"/>
              </a:solidFill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94310" y="1722120"/>
            <a:ext cx="11955145" cy="112014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0" algn="just" defTabSz="4445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50" b="1">
                <a:solidFill>
                  <a:schemeClr val="bg1"/>
                </a:solidFill>
                <a:latin typeface="Calibri" panose="020F0502020204030204"/>
                <a:ea typeface="Calibri" panose="020F0502020204030204"/>
              </a:rPr>
              <a:t> </a:t>
            </a:r>
            <a:r>
              <a:rPr lang="zh-CN" sz="1250" b="1">
                <a:solidFill>
                  <a:schemeClr val="bg1"/>
                </a:solidFill>
                <a:ea typeface="Calibri" panose="020F0502020204030204"/>
              </a:rPr>
              <a:t>- в результате этой деятельности в академии создана система получения и коммерциализации научных результатов, необходимых для инновационного развития строительной отрасли новых регионов Российской Федерации, и, как следствие, существенное повышение уровня результативности научно-инновационной деятельности</a:t>
            </a:r>
            <a:r>
              <a:rPr lang="ru-RU" altLang="zh-CN" sz="1250" b="1">
                <a:solidFill>
                  <a:schemeClr val="bg1"/>
                </a:solidFill>
                <a:ea typeface="Calibri" panose="020F0502020204030204"/>
              </a:rPr>
              <a:t>;</a:t>
            </a:r>
            <a:endParaRPr lang="ru-RU" altLang="zh-CN" sz="1250" b="1">
              <a:solidFill>
                <a:schemeClr val="bg1"/>
              </a:solidFill>
              <a:ea typeface="Calibri" panose="020F0502020204030204"/>
            </a:endParaRPr>
          </a:p>
          <a:p>
            <a:pPr indent="0" algn="just" defTabSz="4445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zh-CN" sz="1250" b="1">
                <a:solidFill>
                  <a:schemeClr val="bg1"/>
                </a:solidFill>
                <a:ea typeface="Calibri" panose="020F0502020204030204"/>
              </a:rPr>
              <a:t>- п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осредством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оказания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научно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-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консультационных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услуг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обеспечен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объем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доходов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от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результатов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интеллектуальной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деятельности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на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1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НПР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в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размере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51,5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тыс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.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руб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.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при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запланированных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не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менее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 20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тыс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. </a:t>
            </a:r>
            <a:r>
              <a:rPr lang="en-US" altLang="en-US" sz="1250" b="1">
                <a:solidFill>
                  <a:schemeClr val="bg1"/>
                </a:solidFill>
                <a:ea typeface="Calibri" panose="020F0502020204030204"/>
              </a:rPr>
              <a:t>руб</a:t>
            </a:r>
            <a:r>
              <a:rPr lang="en-US" altLang="ru-RU" sz="1250" b="1">
                <a:solidFill>
                  <a:schemeClr val="bg1"/>
                </a:solidFill>
                <a:ea typeface="Calibri" panose="020F0502020204030204"/>
              </a:rPr>
              <a:t>.</a:t>
            </a:r>
            <a:endParaRPr lang="en-US" altLang="ru-RU" sz="1250" b="1">
              <a:solidFill>
                <a:schemeClr val="bg1"/>
              </a:solidFill>
              <a:ea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112193"/>
            <a:ext cx="628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НИР студентов и молодых ученых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19538" y="58760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5424" y="1066849"/>
            <a:ext cx="11763854" cy="16312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По итогам 2025 г. доля обучающихся, вовлеченных в научно-исследовательскую и проектную деятельность  уже составила  </a:t>
            </a:r>
            <a:r>
              <a:rPr lang="ru-RU" sz="2000" b="1" i="1" dirty="0">
                <a:solidFill>
                  <a:schemeClr val="bg1"/>
                </a:solidFill>
              </a:rPr>
              <a:t>53%</a:t>
            </a:r>
            <a:r>
              <a:rPr lang="ru-RU" sz="2000" b="1" dirty="0">
                <a:solidFill>
                  <a:schemeClr val="bg1"/>
                </a:solidFill>
              </a:rPr>
              <a:t> от числа студентов очной формы обучения (в том числе </a:t>
            </a:r>
            <a:r>
              <a:rPr lang="ru-RU" sz="2000" b="1" i="1" dirty="0">
                <a:solidFill>
                  <a:schemeClr val="bg1"/>
                </a:solidFill>
              </a:rPr>
              <a:t>48</a:t>
            </a:r>
            <a:r>
              <a:rPr lang="ru-RU" sz="2000" b="1" dirty="0">
                <a:solidFill>
                  <a:schemeClr val="bg1"/>
                </a:solidFill>
              </a:rPr>
              <a:t> – исполнители госбюджетных заданий, </a:t>
            </a:r>
            <a:r>
              <a:rPr lang="ru-RU" sz="2000" b="1" i="1" dirty="0">
                <a:solidFill>
                  <a:schemeClr val="bg1"/>
                </a:solidFill>
              </a:rPr>
              <a:t>967</a:t>
            </a:r>
            <a:r>
              <a:rPr lang="ru-RU" sz="2000" b="1" dirty="0">
                <a:solidFill>
                  <a:schemeClr val="bg1"/>
                </a:solidFill>
              </a:rPr>
              <a:t> – исполнители </a:t>
            </a:r>
            <a:r>
              <a:rPr lang="ru-RU" sz="2000" b="1" dirty="0" err="1">
                <a:solidFill>
                  <a:schemeClr val="bg1"/>
                </a:solidFill>
              </a:rPr>
              <a:t>самоинициативных</a:t>
            </a:r>
            <a:r>
              <a:rPr lang="ru-RU" sz="2000" b="1" dirty="0">
                <a:solidFill>
                  <a:schemeClr val="bg1"/>
                </a:solidFill>
              </a:rPr>
              <a:t> кафедральных тем, </a:t>
            </a:r>
            <a:r>
              <a:rPr lang="ru-RU" sz="2000" b="1" i="1" dirty="0">
                <a:solidFill>
                  <a:schemeClr val="bg1"/>
                </a:solidFill>
              </a:rPr>
              <a:t>9</a:t>
            </a:r>
            <a:r>
              <a:rPr lang="ru-RU" sz="2000" b="1" dirty="0">
                <a:solidFill>
                  <a:schemeClr val="bg1"/>
                </a:solidFill>
              </a:rPr>
              <a:t> – исполнители хоздоговорных тем), а доля магистратов, прошедших практику в научных подразделениях ДОННАСА – </a:t>
            </a:r>
            <a:r>
              <a:rPr lang="ru-RU" sz="2000" b="1" i="1" dirty="0">
                <a:solidFill>
                  <a:schemeClr val="bg1"/>
                </a:solidFill>
              </a:rPr>
              <a:t>35%.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425" y="2839020"/>
            <a:ext cx="3322514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Публикации в других изданиях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6301" y="2841716"/>
            <a:ext cx="3935438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Участие в конференциях других ВУЗов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97463" y="2839020"/>
            <a:ext cx="3821815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Участие в студенческих олимпиадах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255424" y="3649649"/>
            <a:ext cx="3322513" cy="22467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Студентами (или преподавателями совместно со студентами) опубликовано </a:t>
            </a:r>
            <a:r>
              <a:rPr lang="ru-RU" sz="2000" b="1" i="1" dirty="0">
                <a:solidFill>
                  <a:schemeClr val="bg1"/>
                </a:solidFill>
              </a:rPr>
              <a:t>433</a:t>
            </a:r>
            <a:r>
              <a:rPr lang="ru-RU" sz="2000" b="1" dirty="0">
                <a:solidFill>
                  <a:schemeClr val="bg1"/>
                </a:solidFill>
              </a:rPr>
              <a:t> статьи и тезисов, среди которых рецензируемых РИНЦ – </a:t>
            </a:r>
            <a:r>
              <a:rPr lang="ru-RU" sz="2000" b="1" i="1" dirty="0">
                <a:solidFill>
                  <a:schemeClr val="bg1"/>
                </a:solidFill>
              </a:rPr>
              <a:t>79</a:t>
            </a:r>
            <a:r>
              <a:rPr lang="ru-RU" sz="2000" b="1" dirty="0">
                <a:solidFill>
                  <a:schemeClr val="bg1"/>
                </a:solidFill>
              </a:rPr>
              <a:t> статей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6300" y="3649649"/>
            <a:ext cx="3935437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 докладами на конференциях в других ВУЗах, выступили 85 студентов и молодых ученых Академии (ВУЗы ДНР и других регионов Российской Федерации)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97463" y="3649649"/>
            <a:ext cx="3809179" cy="286232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Победителями и призерами Международных и Всероссийских олимпиад, конкурсов выпускных квалификационных работ стали </a:t>
            </a:r>
            <a:r>
              <a:rPr lang="ru-RU" sz="2000" b="1" i="1" dirty="0">
                <a:solidFill>
                  <a:schemeClr val="bg1"/>
                </a:solidFill>
              </a:rPr>
              <a:t>46</a:t>
            </a:r>
            <a:r>
              <a:rPr lang="ru-RU" sz="2000" b="1" dirty="0">
                <a:solidFill>
                  <a:schemeClr val="bg1"/>
                </a:solidFill>
              </a:rPr>
              <a:t> студентов Академии, Республиканских олимпиад по дисциплинам и специальностям стали - </a:t>
            </a:r>
            <a:r>
              <a:rPr lang="ru-RU" sz="2000" b="1" i="1" dirty="0">
                <a:solidFill>
                  <a:schemeClr val="bg1"/>
                </a:solidFill>
              </a:rPr>
              <a:t>213</a:t>
            </a:r>
            <a:r>
              <a:rPr lang="ru-RU" sz="2000" b="1" dirty="0">
                <a:solidFill>
                  <a:schemeClr val="bg1"/>
                </a:solidFill>
              </a:rPr>
              <a:t> студентов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112193"/>
            <a:ext cx="628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НИР студентов и молодых ученых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19538" y="58760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538" y="1008388"/>
            <a:ext cx="9738559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Научно-проектная работа студентов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343" y="5034004"/>
            <a:ext cx="3736732" cy="16312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Фактически объем выполненных, принятых заказчиком и профинансированных в 2025 г. работ составил </a:t>
            </a:r>
            <a:r>
              <a:rPr lang="ru-RU" sz="2000" b="1" i="1" dirty="0">
                <a:solidFill>
                  <a:schemeClr val="bg1"/>
                </a:solidFill>
              </a:rPr>
              <a:t>896,9</a:t>
            </a:r>
            <a:r>
              <a:rPr lang="ru-RU" sz="2000" b="1" dirty="0">
                <a:solidFill>
                  <a:schemeClr val="bg1"/>
                </a:solidFill>
              </a:rPr>
              <a:t> тыс. руб.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538" y="1523999"/>
            <a:ext cx="3511486" cy="41490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СПКБ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7918" y="1523998"/>
            <a:ext cx="7184544" cy="41490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Архитектурное проектирование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1195" y="5034004"/>
            <a:ext cx="3736732" cy="16312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Конкурсный дизайн-проект реконструкции </a:t>
            </a:r>
            <a:r>
              <a:rPr lang="ru-RU" sz="2000" b="1" dirty="0" err="1">
                <a:solidFill>
                  <a:schemeClr val="bg1"/>
                </a:solidFill>
              </a:rPr>
              <a:t>Новоекатерининской</a:t>
            </a:r>
            <a:r>
              <a:rPr lang="ru-RU" sz="2000" b="1" dirty="0">
                <a:solidFill>
                  <a:schemeClr val="bg1"/>
                </a:solidFill>
              </a:rPr>
              <a:t> школы в </a:t>
            </a:r>
            <a:r>
              <a:rPr lang="ru-RU" sz="2000" b="1" dirty="0" err="1">
                <a:solidFill>
                  <a:schemeClr val="bg1"/>
                </a:solidFill>
              </a:rPr>
              <a:t>Старобешевском</a:t>
            </a:r>
            <a:r>
              <a:rPr lang="ru-RU" sz="2000" b="1" dirty="0">
                <a:solidFill>
                  <a:schemeClr val="bg1"/>
                </a:solidFill>
              </a:rPr>
              <a:t> муниципальном округе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1659"/>
          <a:stretch>
            <a:fillRect/>
          </a:stretch>
        </p:blipFill>
        <p:spPr>
          <a:xfrm>
            <a:off x="4341195" y="2047409"/>
            <a:ext cx="3736732" cy="2914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6234" y="5045020"/>
            <a:ext cx="3269746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Архитектурный комплекс моста через р. </a:t>
            </a:r>
            <a:r>
              <a:rPr lang="ru-RU" sz="2000" b="1" dirty="0" err="1">
                <a:solidFill>
                  <a:schemeClr val="bg1"/>
                </a:solidFill>
              </a:rPr>
              <a:t>Кальмиус</a:t>
            </a:r>
            <a:r>
              <a:rPr lang="ru-RU" sz="2000" b="1" dirty="0">
                <a:solidFill>
                  <a:schemeClr val="bg1"/>
                </a:solidFill>
              </a:rPr>
              <a:t> по пр. Ильича в г. Донецке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234" y="2287513"/>
            <a:ext cx="3243728" cy="2630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44" y="2054402"/>
            <a:ext cx="3736731" cy="2759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Конференции ДОННАСА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7475" y="873421"/>
            <a:ext cx="8177049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24-26 апреля 2025 года в Академии состоялся IX Всероссийский строительный форум «Строительство и архитектура»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97" y="1634846"/>
            <a:ext cx="11760203" cy="3956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2" y="5561352"/>
            <a:ext cx="11949196" cy="1322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Конференции ДОННАСА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7475" y="873421"/>
            <a:ext cx="81770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IX Всероссийский Строительный форум «Строительство и архитектура»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1379542"/>
            <a:ext cx="4531360" cy="1978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6327"/>
          <a:stretch>
            <a:fillRect/>
          </a:stretch>
        </p:blipFill>
        <p:spPr>
          <a:xfrm>
            <a:off x="111760" y="3499529"/>
            <a:ext cx="4531360" cy="3195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5309" y="1379542"/>
            <a:ext cx="7043932" cy="524759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2000" b="1" dirty="0"/>
              <a:t>-</a:t>
            </a:r>
            <a:r>
              <a:rPr lang="ru-RU" sz="2000" b="1" dirty="0">
                <a:solidFill>
                  <a:schemeClr val="bg1"/>
                </a:solidFill>
              </a:rPr>
              <a:t>- XХIV Международная конференция «Здания и сооружения с применением новых материалов и технологий»; 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XI Республиканская конференция молодых ученых, аспирантов, студентов «Научно-технические достижения студентов, аспирантов, молодых ученых строительно-архитектурной отрасли»;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Выставка научно-технических разработок в строительстве и архитектуре;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Книжная выставка библиотеки ФГБОУ ВО «ДОННАСА».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Научные чтения – 2025 «Актуальные проблемы материаловедения»;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Круглый стол «Современные методические подходы в обучении гуманитарным дисциплинам»;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Круглый стол по итогам исследовательского историко-краеведческого проекта студентов ДОННАСА, посвященного 80-летию Великой победы, «История. Память. Победа».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Конференции ДОННАСА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7475" y="873421"/>
            <a:ext cx="81770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IX Всероссийский Строительный форум «Строительство и архитектура»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22" y="1379542"/>
            <a:ext cx="4096598" cy="5474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9120" y="1432014"/>
            <a:ext cx="7335520" cy="507831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Форум отличался широким представительством. Помимо представленных организаций Донбасса и Новороссии в Форуме приняли участие более 30 образовательных организаций и научных учреждений из других регионов России, среди которых: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•	ФГБОУ ВО «Национальный исследовательский Московский государственный строительный университет»,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ФГУП «НАМИ»,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ФГАОУ ВПО «Южный федеральный университет»,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ФГБОУ ВО	 «РГЭУ (РИНХ)»,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ФГБОУ ВО «Белгородский государственный технологический университет им. В.Г. Шухова»,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ФГАОУ ВО «Санкт-Петербургский политехнический университет Петра Великого»,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Российский университет транспорта,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ФАУ «Единый институт пространственного планирования РФ»,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•	Курчатовский комплекс кристаллографии и фотоники НИЦ «Курчатовский институт» и др.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Конференции ДОННАСА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8958" y="1057767"/>
            <a:ext cx="6370320" cy="563231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- Круглый стол «Современное состояние и перспективы сохранения культурного наследия Донецкой Народной Республики» (30.05.2025 г.);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- III Международная научная конференция «Проблемы техносферной и экологической безопасности в промышленности, строительстве и городском хозяйстве» (13.02.2025 г.);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- V открытая Международная очно-заочная научно-практическая конференция молодых ученых и студентов «</a:t>
            </a:r>
            <a:r>
              <a:rPr lang="ru-RU" b="1" dirty="0" err="1">
                <a:solidFill>
                  <a:schemeClr val="bg1"/>
                </a:solidFill>
              </a:rPr>
              <a:t>Энергоресурсосбережение</a:t>
            </a:r>
            <a:r>
              <a:rPr lang="ru-RU" b="1" dirty="0">
                <a:solidFill>
                  <a:schemeClr val="bg1"/>
                </a:solidFill>
              </a:rPr>
              <a:t> в инженерных и энергетических системах зданий и сооружений» (20.02.2025 г.);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- IX Международная научно-практическая очно-заочная конференция «Актуальные проблемы развития городов» (20.03.2025 г.);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- Всероссийский тематический Круглый стол «Перспективы развития Теплогазоснабжения и вентиляции в Донбассе» (17.09.2025 г.);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- Международная научно-практическая конференция «Проблемы технологии и организации при восстановлении строительного комплекса Донбасса» (24.10.2025 г.);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083" t="31779" r="21583"/>
          <a:stretch>
            <a:fillRect/>
          </a:stretch>
        </p:blipFill>
        <p:spPr>
          <a:xfrm>
            <a:off x="172722" y="1057767"/>
            <a:ext cx="5333998" cy="2549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0554" b="16516"/>
          <a:stretch>
            <a:fillRect/>
          </a:stretch>
        </p:blipFill>
        <p:spPr>
          <a:xfrm>
            <a:off x="118477" y="3713198"/>
            <a:ext cx="5442488" cy="297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514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Издательская деятельность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173990" y="985520"/>
            <a:ext cx="11845290" cy="20612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en-US" sz="1600" b="1">
                <a:solidFill>
                  <a:schemeClr val="bg1"/>
                </a:solidFill>
              </a:rPr>
              <a:t>До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начала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процедуры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реорганизации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ФГБОУ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ВО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«ДОННАСА»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являлся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учредителем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издателем</a:t>
            </a:r>
            <a:r>
              <a:rPr lang="en-US" altLang="ru-RU" sz="1600" b="1">
                <a:solidFill>
                  <a:schemeClr val="bg1"/>
                </a:solidFill>
              </a:rPr>
              <a:t> 5-</a:t>
            </a:r>
            <a:r>
              <a:rPr lang="en-US" altLang="en-US" sz="1600" b="1">
                <a:solidFill>
                  <a:schemeClr val="bg1"/>
                </a:solidFill>
              </a:rPr>
              <a:t>ти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научных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периодических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изданий</a:t>
            </a:r>
            <a:r>
              <a:rPr lang="en-US" altLang="ru-RU" sz="1600" b="1">
                <a:solidFill>
                  <a:schemeClr val="bg1"/>
                </a:solidFill>
              </a:rPr>
              <a:t>:</a:t>
            </a:r>
            <a:endParaRPr lang="en-US" altLang="ru-RU" sz="1600" b="1">
              <a:solidFill>
                <a:schemeClr val="bg1"/>
              </a:solidFill>
            </a:endParaRPr>
          </a:p>
          <a:p>
            <a:r>
              <a:rPr lang="en-US" altLang="ru-RU" sz="1600" b="1">
                <a:solidFill>
                  <a:schemeClr val="bg1"/>
                </a:solidFill>
              </a:rPr>
              <a:t>- 4-</a:t>
            </a:r>
            <a:r>
              <a:rPr lang="en-US" altLang="en-US" sz="1600" b="1">
                <a:solidFill>
                  <a:schemeClr val="bg1"/>
                </a:solidFill>
              </a:rPr>
              <a:t>х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сетевых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изданий</a:t>
            </a:r>
            <a:r>
              <a:rPr lang="en-US" altLang="ru-RU" sz="1600" b="1">
                <a:solidFill>
                  <a:schemeClr val="bg1"/>
                </a:solidFill>
              </a:rPr>
              <a:t>:</a:t>
            </a:r>
            <a:endParaRPr lang="en-US" altLang="ru-RU" sz="1600" b="1">
              <a:solidFill>
                <a:schemeClr val="bg1"/>
              </a:solidFill>
            </a:endParaRPr>
          </a:p>
          <a:p>
            <a:r>
              <a:rPr lang="en-US" altLang="ru-RU" sz="1600" b="1">
                <a:solidFill>
                  <a:schemeClr val="bg1"/>
                </a:solidFill>
              </a:rPr>
              <a:t>•	</a:t>
            </a:r>
            <a:r>
              <a:rPr lang="en-US" altLang="en-US" sz="1600" b="1">
                <a:solidFill>
                  <a:schemeClr val="bg1"/>
                </a:solidFill>
              </a:rPr>
              <a:t>журнал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«Металлические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конструкции»</a:t>
            </a:r>
            <a:r>
              <a:rPr lang="en-US" altLang="ru-RU" sz="1600" b="1">
                <a:solidFill>
                  <a:schemeClr val="bg1"/>
                </a:solidFill>
              </a:rPr>
              <a:t> (</a:t>
            </a:r>
            <a:r>
              <a:rPr lang="en-US" altLang="en-US" sz="1600" b="1">
                <a:solidFill>
                  <a:schemeClr val="bg1"/>
                </a:solidFill>
              </a:rPr>
              <a:t>МК</a:t>
            </a:r>
            <a:r>
              <a:rPr lang="en-US" altLang="ru-RU" sz="1600" b="1">
                <a:solidFill>
                  <a:schemeClr val="bg1"/>
                </a:solidFill>
              </a:rPr>
              <a:t>), </a:t>
            </a:r>
            <a:endParaRPr lang="en-US" altLang="ru-RU" sz="1600" b="1">
              <a:solidFill>
                <a:schemeClr val="bg1"/>
              </a:solidFill>
            </a:endParaRPr>
          </a:p>
          <a:p>
            <a:r>
              <a:rPr lang="en-US" altLang="ru-RU" sz="1600" b="1">
                <a:solidFill>
                  <a:schemeClr val="bg1"/>
                </a:solidFill>
              </a:rPr>
              <a:t>•	</a:t>
            </a:r>
            <a:r>
              <a:rPr lang="en-US" altLang="en-US" sz="1600" b="1">
                <a:solidFill>
                  <a:schemeClr val="bg1"/>
                </a:solidFill>
              </a:rPr>
              <a:t>журнал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«Современное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промышленное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гражданское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строительство»</a:t>
            </a:r>
            <a:r>
              <a:rPr lang="en-US" altLang="ru-RU" sz="1600" b="1">
                <a:solidFill>
                  <a:schemeClr val="bg1"/>
                </a:solidFill>
              </a:rPr>
              <a:t> (</a:t>
            </a:r>
            <a:r>
              <a:rPr lang="en-US" altLang="en-US" sz="1600" b="1">
                <a:solidFill>
                  <a:schemeClr val="bg1"/>
                </a:solidFill>
              </a:rPr>
              <a:t>СПГС</a:t>
            </a:r>
            <a:r>
              <a:rPr lang="en-US" altLang="ru-RU" sz="1600" b="1">
                <a:solidFill>
                  <a:schemeClr val="bg1"/>
                </a:solidFill>
              </a:rPr>
              <a:t>);</a:t>
            </a:r>
            <a:endParaRPr lang="en-US" altLang="ru-RU" sz="1600" b="1">
              <a:solidFill>
                <a:schemeClr val="bg1"/>
              </a:solidFill>
            </a:endParaRPr>
          </a:p>
          <a:p>
            <a:r>
              <a:rPr lang="en-US" altLang="ru-RU" sz="1600" b="1">
                <a:solidFill>
                  <a:schemeClr val="bg1"/>
                </a:solidFill>
              </a:rPr>
              <a:t>•	</a:t>
            </a:r>
            <a:r>
              <a:rPr lang="en-US" altLang="en-US" sz="1600" b="1">
                <a:solidFill>
                  <a:schemeClr val="bg1"/>
                </a:solidFill>
              </a:rPr>
              <a:t>журнал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«Экономика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строительства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городского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хозяйства»</a:t>
            </a:r>
            <a:r>
              <a:rPr lang="en-US" altLang="ru-RU" sz="1600" b="1">
                <a:solidFill>
                  <a:schemeClr val="bg1"/>
                </a:solidFill>
              </a:rPr>
              <a:t> (</a:t>
            </a:r>
            <a:r>
              <a:rPr lang="en-US" altLang="en-US" sz="1600" b="1">
                <a:solidFill>
                  <a:schemeClr val="bg1"/>
                </a:solidFill>
              </a:rPr>
              <a:t>ЭСГХ</a:t>
            </a:r>
            <a:r>
              <a:rPr lang="en-US" altLang="ru-RU" sz="1600" b="1">
                <a:solidFill>
                  <a:schemeClr val="bg1"/>
                </a:solidFill>
              </a:rPr>
              <a:t>);</a:t>
            </a:r>
            <a:endParaRPr lang="en-US" altLang="ru-RU" sz="1600" b="1">
              <a:solidFill>
                <a:schemeClr val="bg1"/>
              </a:solidFill>
            </a:endParaRPr>
          </a:p>
          <a:p>
            <a:r>
              <a:rPr lang="en-US" altLang="ru-RU" sz="1600" b="1">
                <a:solidFill>
                  <a:schemeClr val="bg1"/>
                </a:solidFill>
              </a:rPr>
              <a:t>•	</a:t>
            </a:r>
            <a:r>
              <a:rPr lang="en-US" altLang="en-US" sz="1600" b="1">
                <a:solidFill>
                  <a:schemeClr val="bg1"/>
                </a:solidFill>
              </a:rPr>
              <a:t>журнал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«Вестник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Донбасской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национальной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академии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строительства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и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архитектуры»</a:t>
            </a:r>
            <a:r>
              <a:rPr lang="en-US" altLang="ru-RU" sz="1600" b="1">
                <a:solidFill>
                  <a:schemeClr val="bg1"/>
                </a:solidFill>
              </a:rPr>
              <a:t> (</a:t>
            </a:r>
            <a:r>
              <a:rPr lang="en-US" altLang="en-US" sz="1600" b="1">
                <a:solidFill>
                  <a:schemeClr val="bg1"/>
                </a:solidFill>
              </a:rPr>
              <a:t>ВД</a:t>
            </a:r>
            <a:r>
              <a:rPr lang="en-US" altLang="ru-RU" sz="1600" b="1">
                <a:solidFill>
                  <a:schemeClr val="bg1"/>
                </a:solidFill>
              </a:rPr>
              <a:t>);</a:t>
            </a:r>
            <a:endParaRPr lang="en-US" altLang="ru-RU" sz="1600" b="1">
              <a:solidFill>
                <a:schemeClr val="bg1"/>
              </a:solidFill>
            </a:endParaRPr>
          </a:p>
          <a:p>
            <a:r>
              <a:rPr lang="en-US" altLang="en-US" sz="1600" b="1">
                <a:solidFill>
                  <a:schemeClr val="bg1"/>
                </a:solidFill>
              </a:rPr>
              <a:t>и</a:t>
            </a:r>
            <a:r>
              <a:rPr lang="en-US" altLang="ru-RU" sz="1600" b="1">
                <a:solidFill>
                  <a:schemeClr val="bg1"/>
                </a:solidFill>
              </a:rPr>
              <a:t> 1-</a:t>
            </a:r>
            <a:r>
              <a:rPr lang="en-US" altLang="en-US" sz="1600" b="1">
                <a:solidFill>
                  <a:schemeClr val="bg1"/>
                </a:solidFill>
              </a:rPr>
              <a:t>го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печатного</a:t>
            </a:r>
            <a:r>
              <a:rPr lang="en-US" altLang="ru-RU" sz="1600" b="1">
                <a:solidFill>
                  <a:schemeClr val="bg1"/>
                </a:solidFill>
              </a:rPr>
              <a:t>: </a:t>
            </a:r>
            <a:r>
              <a:rPr lang="en-US" altLang="en-US" sz="1600" b="1">
                <a:solidFill>
                  <a:schemeClr val="bg1"/>
                </a:solidFill>
              </a:rPr>
              <a:t>журнал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«Строитель</a:t>
            </a:r>
            <a:r>
              <a:rPr lang="en-US" altLang="ru-RU" sz="1600" b="1">
                <a:solidFill>
                  <a:schemeClr val="bg1"/>
                </a:solidFill>
              </a:rPr>
              <a:t> </a:t>
            </a:r>
            <a:r>
              <a:rPr lang="en-US" altLang="en-US" sz="1600" b="1">
                <a:solidFill>
                  <a:schemeClr val="bg1"/>
                </a:solidFill>
              </a:rPr>
              <a:t>Донбасса»</a:t>
            </a:r>
            <a:r>
              <a:rPr lang="en-US" altLang="ru-RU" sz="1600" b="1">
                <a:solidFill>
                  <a:schemeClr val="bg1"/>
                </a:solidFill>
              </a:rPr>
              <a:t> (</a:t>
            </a:r>
            <a:r>
              <a:rPr lang="en-US" altLang="en-US" sz="1600" b="1">
                <a:solidFill>
                  <a:schemeClr val="bg1"/>
                </a:solidFill>
              </a:rPr>
              <a:t>СД</a:t>
            </a:r>
            <a:r>
              <a:rPr lang="en-US" altLang="ru-RU" sz="1600" b="1">
                <a:solidFill>
                  <a:schemeClr val="bg1"/>
                </a:solidFill>
              </a:rPr>
              <a:t>)</a:t>
            </a:r>
            <a:endParaRPr lang="en-US" altLang="ru-RU" sz="1600" b="1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3"/>
          <a:stretch>
            <a:fillRect/>
          </a:stretch>
        </p:blipFill>
        <p:spPr>
          <a:xfrm>
            <a:off x="549910" y="3106420"/>
            <a:ext cx="1372870" cy="1868805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4"/>
          <a:stretch>
            <a:fillRect/>
          </a:stretch>
        </p:blipFill>
        <p:spPr>
          <a:xfrm>
            <a:off x="2776855" y="3106420"/>
            <a:ext cx="1395730" cy="1889125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5"/>
          <a:stretch>
            <a:fillRect/>
          </a:stretch>
        </p:blipFill>
        <p:spPr>
          <a:xfrm>
            <a:off x="4940935" y="3127375"/>
            <a:ext cx="1396365" cy="1896745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6"/>
          <a:stretch>
            <a:fillRect/>
          </a:stretch>
        </p:blipFill>
        <p:spPr>
          <a:xfrm>
            <a:off x="7354570" y="3124835"/>
            <a:ext cx="1409700" cy="1937385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7"/>
          <a:stretch>
            <a:fillRect/>
          </a:stretch>
        </p:blipFill>
        <p:spPr>
          <a:xfrm>
            <a:off x="9692640" y="3083560"/>
            <a:ext cx="1373505" cy="198056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241300" y="5088255"/>
            <a:ext cx="2585085" cy="9220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Все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издания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включены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Перечень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ВАК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РФ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уровень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</a:t>
            </a:r>
            <a:r>
              <a:rPr lang="en-US" altLang="ru-RU" b="1">
                <a:solidFill>
                  <a:schemeClr val="bg1"/>
                </a:solidFill>
              </a:rPr>
              <a:t>2)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3602355" y="5123180"/>
            <a:ext cx="4927600" cy="1476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Все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сетевые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издания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представлены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«Белом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списке»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уровень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</a:t>
            </a:r>
            <a:r>
              <a:rPr lang="en-US" altLang="ru-RU" b="1">
                <a:solidFill>
                  <a:schemeClr val="bg1"/>
                </a:solidFill>
              </a:rPr>
              <a:t>4);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индексируются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РИНЦ</a:t>
            </a:r>
            <a:r>
              <a:rPr lang="en-US" altLang="ru-RU" b="1">
                <a:solidFill>
                  <a:schemeClr val="bg1"/>
                </a:solidFill>
              </a:rPr>
              <a:t>, IPRbooks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международных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базах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данных</a:t>
            </a:r>
            <a:r>
              <a:rPr lang="en-US" altLang="ru-RU" b="1">
                <a:solidFill>
                  <a:schemeClr val="bg1"/>
                </a:solidFill>
              </a:rPr>
              <a:t> UlrichsWeb, IndexCopernicus, ICONDA, Google Scholar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9213215" y="5129530"/>
            <a:ext cx="2757805" cy="6451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Печатное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издание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СД</a:t>
            </a:r>
            <a:r>
              <a:rPr lang="en-US" altLang="ru-RU" b="1">
                <a:solidFill>
                  <a:schemeClr val="bg1"/>
                </a:solidFill>
              </a:rPr>
              <a:t>) </a:t>
            </a:r>
            <a:r>
              <a:rPr lang="en-US" altLang="en-US" b="1">
                <a:solidFill>
                  <a:schemeClr val="bg1"/>
                </a:solidFill>
              </a:rPr>
              <a:t>представлено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РИНЦ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514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Издательская деятельность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" y="978535"/>
            <a:ext cx="3759200" cy="571119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843020" y="873125"/>
            <a:ext cx="4281170" cy="58464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bg1"/>
                </a:solidFill>
              </a:rPr>
              <a:t>уровень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публикаций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изданиях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индексируемых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наукометрических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базах</a:t>
            </a:r>
            <a:r>
              <a:rPr lang="en-US" altLang="ru-RU" sz="1700" b="1">
                <a:solidFill>
                  <a:schemeClr val="bg1"/>
                </a:solidFill>
              </a:rPr>
              <a:t> SCOPUS, WoS, RSCI (</a:t>
            </a:r>
            <a:r>
              <a:rPr lang="en-US" altLang="en-US" sz="1700" b="1">
                <a:solidFill>
                  <a:schemeClr val="bg1"/>
                </a:solidFill>
              </a:rPr>
              <a:t>на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платформе</a:t>
            </a:r>
            <a:r>
              <a:rPr lang="en-US" altLang="ru-RU" sz="1700" b="1">
                <a:solidFill>
                  <a:schemeClr val="bg1"/>
                </a:solidFill>
              </a:rPr>
              <a:t> Web of Science) </a:t>
            </a:r>
            <a:r>
              <a:rPr lang="en-US" altLang="en-US" sz="1700" b="1">
                <a:solidFill>
                  <a:schemeClr val="bg1"/>
                </a:solidFill>
              </a:rPr>
              <a:t>составил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ru-RU" sz="1700" b="1" i="1">
                <a:solidFill>
                  <a:schemeClr val="bg1"/>
                </a:solidFill>
              </a:rPr>
              <a:t>6,96 </a:t>
            </a:r>
            <a:r>
              <a:rPr lang="en-US" altLang="en-US" sz="1700" b="1">
                <a:solidFill>
                  <a:schemeClr val="bg1"/>
                </a:solidFill>
              </a:rPr>
              <a:t>единиц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</a:t>
            </a:r>
            <a:r>
              <a:rPr lang="en-US" altLang="ru-RU" sz="1700" b="1">
                <a:solidFill>
                  <a:schemeClr val="bg1"/>
                </a:solidFill>
              </a:rPr>
              <a:t> 100 </a:t>
            </a:r>
            <a:r>
              <a:rPr lang="en-US" altLang="en-US" sz="1700" b="1">
                <a:solidFill>
                  <a:schemeClr val="bg1"/>
                </a:solidFill>
              </a:rPr>
              <a:t>научно</a:t>
            </a:r>
            <a:r>
              <a:rPr lang="en-US" altLang="ru-RU" sz="1700" b="1">
                <a:solidFill>
                  <a:schemeClr val="bg1"/>
                </a:solidFill>
              </a:rPr>
              <a:t>-</a:t>
            </a:r>
            <a:r>
              <a:rPr lang="en-US" altLang="en-US" sz="1700" b="1">
                <a:solidFill>
                  <a:schemeClr val="bg1"/>
                </a:solidFill>
              </a:rPr>
              <a:t>педагогических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работников</a:t>
            </a:r>
            <a:endParaRPr lang="en-US" altLang="en-US" sz="17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bg1"/>
                </a:solidFill>
              </a:rPr>
              <a:t>количество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публикаций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рецензируемых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научных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изданиях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входящих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перечень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рецензируемых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научных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изданий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которых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должны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быть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опубликованы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основные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научные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результаты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диссертаций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соискание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ученой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степени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кандидата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наук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на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соискание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ученой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степени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доктора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наук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или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публикаций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научных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журналах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индексируемых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международных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базах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данных</a:t>
            </a:r>
            <a:r>
              <a:rPr lang="en-US" altLang="ru-RU" sz="1700" b="1">
                <a:solidFill>
                  <a:schemeClr val="bg1"/>
                </a:solidFill>
              </a:rPr>
              <a:t>, </a:t>
            </a:r>
            <a:r>
              <a:rPr lang="en-US" altLang="en-US" sz="1700" b="1">
                <a:solidFill>
                  <a:schemeClr val="bg1"/>
                </a:solidFill>
              </a:rPr>
              <a:t>определяемых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соответствии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рекомендациями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Высшей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аттестационной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комиссии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при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Министерстве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науки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высшего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образования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Российской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Федерации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составило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ru-RU" sz="1700" b="1" i="1">
                <a:solidFill>
                  <a:schemeClr val="bg1"/>
                </a:solidFill>
              </a:rPr>
              <a:t>39,8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в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расчете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на</a:t>
            </a:r>
            <a:r>
              <a:rPr lang="en-US" altLang="ru-RU" sz="1700" b="1">
                <a:solidFill>
                  <a:schemeClr val="bg1"/>
                </a:solidFill>
              </a:rPr>
              <a:t> 100 </a:t>
            </a:r>
            <a:r>
              <a:rPr lang="en-US" altLang="en-US" sz="1700" b="1">
                <a:solidFill>
                  <a:schemeClr val="bg1"/>
                </a:solidFill>
              </a:rPr>
              <a:t>научно</a:t>
            </a:r>
            <a:r>
              <a:rPr lang="en-US" altLang="ru-RU" sz="1700" b="1">
                <a:solidFill>
                  <a:schemeClr val="bg1"/>
                </a:solidFill>
              </a:rPr>
              <a:t>-</a:t>
            </a:r>
            <a:r>
              <a:rPr lang="en-US" altLang="en-US" sz="1700" b="1">
                <a:solidFill>
                  <a:schemeClr val="bg1"/>
                </a:solidFill>
              </a:rPr>
              <a:t>педагогических</a:t>
            </a:r>
            <a:r>
              <a:rPr lang="en-US" altLang="ru-RU" sz="1700" b="1">
                <a:solidFill>
                  <a:schemeClr val="bg1"/>
                </a:solidFill>
              </a:rPr>
              <a:t> </a:t>
            </a:r>
            <a:r>
              <a:rPr lang="en-US" altLang="en-US" sz="1700" b="1">
                <a:solidFill>
                  <a:schemeClr val="bg1"/>
                </a:solidFill>
              </a:rPr>
              <a:t>работников</a:t>
            </a:r>
            <a:endParaRPr lang="en-US" altLang="en-US" sz="1700" b="1">
              <a:solidFill>
                <a:schemeClr val="bg1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241665" y="1039495"/>
            <a:ext cx="3777615" cy="56311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За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отчетный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период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работниками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Академии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опубликовано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сдано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печать</a:t>
            </a:r>
            <a:r>
              <a:rPr lang="en-US" altLang="ru-RU" b="1">
                <a:solidFill>
                  <a:schemeClr val="bg1"/>
                </a:solidFill>
              </a:rPr>
              <a:t>):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) </a:t>
            </a:r>
            <a:r>
              <a:rPr lang="en-US" altLang="ru-RU" b="1" i="1">
                <a:solidFill>
                  <a:schemeClr val="bg1"/>
                </a:solidFill>
              </a:rPr>
              <a:t>12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научных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монографий</a:t>
            </a:r>
            <a:r>
              <a:rPr lang="en-US" altLang="ru-RU" b="1">
                <a:solidFill>
                  <a:schemeClr val="bg1"/>
                </a:solidFill>
              </a:rPr>
              <a:t>;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en-US" b="1">
                <a:solidFill>
                  <a:schemeClr val="bg1"/>
                </a:solidFill>
              </a:rPr>
              <a:t>б</a:t>
            </a:r>
            <a:r>
              <a:rPr lang="en-US" altLang="ru-RU" b="1">
                <a:solidFill>
                  <a:schemeClr val="bg1"/>
                </a:solidFill>
              </a:rPr>
              <a:t>) </a:t>
            </a:r>
            <a:r>
              <a:rPr lang="en-US" altLang="en-US" b="1">
                <a:solidFill>
                  <a:schemeClr val="bg1"/>
                </a:solidFill>
              </a:rPr>
              <a:t>опубликовано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ru-RU" b="1" i="1">
                <a:solidFill>
                  <a:schemeClr val="bg1"/>
                </a:solidFill>
              </a:rPr>
              <a:t>427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научных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работ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входящих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издания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которые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индексируются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международных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базах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данных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Из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них</a:t>
            </a:r>
            <a:r>
              <a:rPr lang="en-US" altLang="ru-RU" b="1">
                <a:solidFill>
                  <a:schemeClr val="bg1"/>
                </a:solidFill>
              </a:rPr>
              <a:t>: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публикации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RSCI – </a:t>
            </a:r>
            <a:r>
              <a:rPr lang="en-US" altLang="ru-RU" b="1" i="1">
                <a:solidFill>
                  <a:schemeClr val="bg1"/>
                </a:solidFill>
              </a:rPr>
              <a:t>6</a:t>
            </a:r>
            <a:r>
              <a:rPr lang="en-US" altLang="ru-RU" b="1">
                <a:solidFill>
                  <a:schemeClr val="bg1"/>
                </a:solidFill>
              </a:rPr>
              <a:t>;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международной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наукометрической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базе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данных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РИНЦ</a:t>
            </a:r>
            <a:r>
              <a:rPr lang="en-US" altLang="ru-RU" b="1">
                <a:solidFill>
                  <a:schemeClr val="bg1"/>
                </a:solidFill>
              </a:rPr>
              <a:t>, ICONDA, Index Copernicus 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др</a:t>
            </a:r>
            <a:r>
              <a:rPr lang="en-US" altLang="ru-RU" b="1">
                <a:solidFill>
                  <a:schemeClr val="bg1"/>
                </a:solidFill>
              </a:rPr>
              <a:t>. – </a:t>
            </a:r>
            <a:r>
              <a:rPr lang="en-US" altLang="ru-RU" b="1" i="1">
                <a:solidFill>
                  <a:schemeClr val="bg1"/>
                </a:solidFill>
              </a:rPr>
              <a:t>405</a:t>
            </a:r>
            <a:r>
              <a:rPr lang="en-US" altLang="ru-RU" b="1">
                <a:solidFill>
                  <a:schemeClr val="bg1"/>
                </a:solidFill>
              </a:rPr>
              <a:t>;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международной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наукометрических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базах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данных</a:t>
            </a:r>
            <a:r>
              <a:rPr lang="en-US" altLang="ru-RU" b="1">
                <a:solidFill>
                  <a:schemeClr val="bg1"/>
                </a:solidFill>
              </a:rPr>
              <a:t> Scopus, Web of Science - </a:t>
            </a:r>
            <a:r>
              <a:rPr lang="en-US" altLang="ru-RU" b="1" i="1">
                <a:solidFill>
                  <a:schemeClr val="bg1"/>
                </a:solidFill>
              </a:rPr>
              <a:t>16</a:t>
            </a:r>
            <a:r>
              <a:rPr lang="en-US" altLang="ru-RU" b="1">
                <a:solidFill>
                  <a:schemeClr val="bg1"/>
                </a:solidFill>
              </a:rPr>
              <a:t>;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) </a:t>
            </a:r>
            <a:r>
              <a:rPr lang="en-US" altLang="ru-RU" b="1" i="1">
                <a:solidFill>
                  <a:schemeClr val="bg1"/>
                </a:solidFill>
              </a:rPr>
              <a:t>782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публикации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сборниках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материалам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международных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региональных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конференций</a:t>
            </a:r>
            <a:endParaRPr lang="en-US" altLang="en-US" b="1">
              <a:solidFill>
                <a:schemeClr val="bg1"/>
              </a:solidFill>
            </a:endParaRPr>
          </a:p>
          <a:p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6772" y="304681"/>
            <a:ext cx="95221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Общие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сведения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академии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ее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научном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комплексе</a:t>
            </a:r>
            <a:endParaRPr lang="en-US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38545" y="866944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430" y="1060450"/>
            <a:ext cx="11333480" cy="589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31.12.2024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.:</a:t>
            </a:r>
            <a:endParaRPr lang="en-US" altLang="ru-RU" b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структуре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исследовательского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комплекса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активно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функционировали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технических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инженерных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центров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специализированных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лабораторий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 </a:t>
            </a:r>
            <a:endParaRPr lang="en-US" altLang="ru-RU" b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научные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исследования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академии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выполнялись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i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409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исследователями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них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i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217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степенями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званиями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ru-RU" b="1" i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142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молодые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исследователи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возраст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39 </a:t>
            </a:r>
            <a:r>
              <a:rPr lang="en-US" altLang="en-US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лет</a:t>
            </a:r>
            <a:r>
              <a:rPr lang="en-US" altLang="ru-RU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altLang="ru-RU" b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научные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направления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наиболее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активно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рамках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госбюджетной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хоздоговорной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тематики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2025 </a:t>
            </a:r>
            <a:r>
              <a:rPr lang="en-US" altLang="en-US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</a:t>
            </a:r>
            <a:r>
              <a:rPr lang="en-US" altLang="ru-RU" sz="1600" b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.:</a:t>
            </a:r>
            <a:endParaRPr lang="en-US" altLang="ru-RU" sz="1600" b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ресурсосберегающие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конструкционных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конструкционно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теплоизоляционных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эффективных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материалов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изделий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том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числе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использованием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техногенного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сырья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эффективных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переработки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техногенного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сырья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компоненты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дорожно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материалов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совершенствование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методов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технической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диагностики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проектирования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сооружений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сложных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инженерно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геологических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условиях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подходов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проектированию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повышению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надежности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электросетевых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конструкций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экспериментально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теоретических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методов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совершенствование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илоразделения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сооружениях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канализации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использованием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взвешенного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слоя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активного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сбор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переработка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утилизация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твердых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коммунальных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отходов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исследование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напряженно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деформированного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состояния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методов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расчета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железобетонных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конструкций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сооружений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эксплуатируемых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условиях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технологических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климатических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температурно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влажностных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воздействий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детерминация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направлений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территориального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планирования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оценка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градостроительной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ценности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территории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строительства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обоснование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эффективности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проектное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управление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исследование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оптимизация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параметров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силовых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установок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автотранспортных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средств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история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реставрация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архитектурно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градостроительного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наследия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закономерности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формирования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динамической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архитектуры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сооружений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комплексной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реконструкции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условиях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городских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территорий</a:t>
            </a:r>
            <a:r>
              <a:rPr lang="en-US" altLang="ru-RU" sz="1200" b="1" i="1" dirty="0">
                <a:solidFill>
                  <a:srgbClr val="15407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altLang="ru-RU" sz="1200" b="1" i="1" dirty="0">
              <a:solidFill>
                <a:srgbClr val="15407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Как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ранее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реализацию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основных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научных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направлений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академия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тесном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взаимодействии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Минстроем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ДНР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являясь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ее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базовой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организацией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Российским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обществом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инженеров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строительства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Союзом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реставраторов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России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др</a:t>
            </a:r>
            <a:r>
              <a:rPr lang="en-US" altLang="ru-RU" sz="17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altLang="ru-RU" sz="1700" b="1" dirty="0">
              <a:solidFill>
                <a:schemeClr val="accent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985837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Информационно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аналитическая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охрана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РИД</a:t>
            </a:r>
            <a:endParaRPr lang="en-US" altLang="en-US" sz="19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278130" y="1227455"/>
            <a:ext cx="3082290" cy="5354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Поддерживается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сотрудничество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Федеральным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государственным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бюджетным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учреждением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«Российский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центр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научной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информации»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РЦНИ</a:t>
            </a:r>
            <a:r>
              <a:rPr lang="en-US" altLang="ru-RU" b="1">
                <a:solidFill>
                  <a:schemeClr val="bg1"/>
                </a:solidFill>
              </a:rPr>
              <a:t>), </a:t>
            </a:r>
            <a:r>
              <a:rPr lang="en-US" altLang="en-US" b="1">
                <a:solidFill>
                  <a:schemeClr val="bg1"/>
                </a:solidFill>
              </a:rPr>
              <a:t>ведутся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работы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платформой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данного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центра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посредством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которого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обеспечен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доступ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доступа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информационным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ресурсам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ведущих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наукометрических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баз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хранилищ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основе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обеспечения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доступа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электронным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версиям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выпусков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ru-RU" b="1" i="1">
                <a:solidFill>
                  <a:schemeClr val="bg1"/>
                </a:solidFill>
              </a:rPr>
              <a:t>141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научного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журнала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ФГБУ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«Российская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академия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наук»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РАН</a:t>
            </a:r>
            <a:r>
              <a:rPr lang="en-US" altLang="ru-RU" b="1">
                <a:solidFill>
                  <a:schemeClr val="bg1"/>
                </a:solidFill>
              </a:rPr>
              <a:t>)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580130" y="1227455"/>
            <a:ext cx="3451860" cy="5354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chemeClr val="bg1"/>
                </a:solidFill>
              </a:rPr>
              <a:t>Р</a:t>
            </a:r>
            <a:r>
              <a:rPr lang="en-US" altLang="en-US" b="1">
                <a:solidFill>
                  <a:schemeClr val="bg1"/>
                </a:solidFill>
              </a:rPr>
              <a:t>азвивается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сотрудничество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Калининградским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центром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трансфера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технологий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Центром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трансфера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технологий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НГТУ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Новосибирск</a:t>
            </a:r>
            <a:r>
              <a:rPr lang="en-US" altLang="ru-RU" b="1">
                <a:solidFill>
                  <a:schemeClr val="bg1"/>
                </a:solidFill>
              </a:rPr>
              <a:t>),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Автономной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некоммерческой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организацией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«Агентство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инноваций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социальной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сферы»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научно</a:t>
            </a:r>
            <a:r>
              <a:rPr lang="en-US" altLang="ru-RU" b="1">
                <a:solidFill>
                  <a:schemeClr val="bg1"/>
                </a:solidFill>
              </a:rPr>
              <a:t>-</a:t>
            </a:r>
            <a:r>
              <a:rPr lang="en-US" altLang="en-US" b="1">
                <a:solidFill>
                  <a:schemeClr val="bg1"/>
                </a:solidFill>
              </a:rPr>
              <a:t>образовательным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центром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Межрегионального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научно</a:t>
            </a:r>
            <a:r>
              <a:rPr lang="en-US" altLang="ru-RU" b="1">
                <a:solidFill>
                  <a:schemeClr val="bg1"/>
                </a:solidFill>
              </a:rPr>
              <a:t>-</a:t>
            </a:r>
            <a:r>
              <a:rPr lang="en-US" altLang="en-US" b="1">
                <a:solidFill>
                  <a:schemeClr val="bg1"/>
                </a:solidFill>
              </a:rPr>
              <a:t>образовательного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центра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Юга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России</a:t>
            </a:r>
            <a:r>
              <a:rPr lang="ru-RU" altLang="en-US" b="1">
                <a:solidFill>
                  <a:schemeClr val="bg1"/>
                </a:solidFill>
              </a:rPr>
              <a:t> (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Волгоградской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области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Краснодарского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края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Ростовской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области</a:t>
            </a:r>
            <a:r>
              <a:rPr lang="ru-RU" altLang="en-US" b="1">
                <a:solidFill>
                  <a:schemeClr val="bg1"/>
                </a:solidFill>
              </a:rPr>
              <a:t>)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ru-RU" altLang="en-US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Донецкой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республиканской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универсальной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научной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библиотекой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им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Н</a:t>
            </a:r>
            <a:r>
              <a:rPr lang="en-US" altLang="ru-RU" b="1">
                <a:solidFill>
                  <a:schemeClr val="bg1"/>
                </a:solidFill>
              </a:rPr>
              <a:t>.</a:t>
            </a:r>
            <a:r>
              <a:rPr lang="en-US" altLang="en-US" b="1">
                <a:solidFill>
                  <a:schemeClr val="bg1"/>
                </a:solidFill>
              </a:rPr>
              <a:t>К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Крупской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др</a:t>
            </a:r>
            <a:r>
              <a:rPr lang="ru-RU" altLang="en-US" b="1">
                <a:solidFill>
                  <a:schemeClr val="bg1"/>
                </a:solidFill>
              </a:rPr>
              <a:t>.</a:t>
            </a:r>
            <a:endParaRPr lang="ru-RU" altLang="en-US" b="1">
              <a:solidFill>
                <a:schemeClr val="bg1"/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192645" y="1256030"/>
            <a:ext cx="4556125" cy="5354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altLang="en-US" b="1">
                <a:solidFill>
                  <a:schemeClr val="bg1"/>
                </a:solidFill>
              </a:rPr>
              <a:t>С</a:t>
            </a:r>
            <a:r>
              <a:rPr lang="en-US" altLang="en-US" b="1">
                <a:solidFill>
                  <a:schemeClr val="bg1"/>
                </a:solidFill>
              </a:rPr>
              <a:t>отрудниками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отдела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ИАО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НИР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пройден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ряд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курсов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повышения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квалификации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именно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</a:t>
            </a:r>
            <a:r>
              <a:rPr lang="ru-RU" altLang="en-US" b="1">
                <a:solidFill>
                  <a:schemeClr val="bg1"/>
                </a:solidFill>
              </a:rPr>
              <a:t> </a:t>
            </a:r>
            <a:r>
              <a:rPr lang="en-US" altLang="ru-RU" b="1">
                <a:solidFill>
                  <a:schemeClr val="bg1"/>
                </a:solidFill>
              </a:rPr>
              <a:t>22 – 27</a:t>
            </a:r>
            <a:r>
              <a:rPr lang="ru-RU" altLang="en-US" b="1">
                <a:solidFill>
                  <a:schemeClr val="bg1"/>
                </a:solidFill>
              </a:rPr>
              <a:t>.05.</a:t>
            </a:r>
            <a:r>
              <a:rPr lang="en-US" altLang="ru-RU" b="1">
                <a:solidFill>
                  <a:schemeClr val="bg1"/>
                </a:solidFill>
              </a:rPr>
              <a:t>2025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ru-RU" altLang="en-US" b="1">
                <a:solidFill>
                  <a:schemeClr val="bg1"/>
                </a:solidFill>
              </a:rPr>
              <a:t>.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«Патентное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право»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(</a:t>
            </a:r>
            <a:r>
              <a:rPr lang="en-US" altLang="en-US" b="1">
                <a:solidFill>
                  <a:schemeClr val="bg1"/>
                </a:solidFill>
              </a:rPr>
              <a:t>ФИПС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РФ</a:t>
            </a:r>
            <a:r>
              <a:rPr lang="ru-RU" altLang="en-US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Москва</a:t>
            </a:r>
            <a:r>
              <a:rPr lang="ru-RU" altLang="en-US" b="1">
                <a:solidFill>
                  <a:schemeClr val="bg1"/>
                </a:solidFill>
              </a:rPr>
              <a:t>)</a:t>
            </a:r>
            <a:r>
              <a:rPr lang="en-US" altLang="ru-RU" b="1">
                <a:solidFill>
                  <a:schemeClr val="bg1"/>
                </a:solidFill>
              </a:rPr>
              <a:t>;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</a:t>
            </a:r>
            <a:r>
              <a:rPr lang="ru-RU" altLang="en-US" b="1">
                <a:solidFill>
                  <a:schemeClr val="bg1"/>
                </a:solidFill>
              </a:rPr>
              <a:t> </a:t>
            </a:r>
            <a:r>
              <a:rPr lang="en-US" altLang="ru-RU" b="1">
                <a:solidFill>
                  <a:schemeClr val="bg1"/>
                </a:solidFill>
              </a:rPr>
              <a:t>31</a:t>
            </a:r>
            <a:r>
              <a:rPr lang="ru-RU" altLang="en-US" b="1">
                <a:solidFill>
                  <a:schemeClr val="bg1"/>
                </a:solidFill>
              </a:rPr>
              <a:t>.05</a:t>
            </a:r>
            <a:r>
              <a:rPr lang="en-US" altLang="ru-RU" b="1">
                <a:solidFill>
                  <a:schemeClr val="bg1"/>
                </a:solidFill>
              </a:rPr>
              <a:t> – 6</a:t>
            </a:r>
            <a:r>
              <a:rPr lang="ru-RU" altLang="en-US" b="1">
                <a:solidFill>
                  <a:schemeClr val="bg1"/>
                </a:solidFill>
              </a:rPr>
              <a:t>.06.</a:t>
            </a:r>
            <a:r>
              <a:rPr lang="en-US" altLang="ru-RU" b="1">
                <a:solidFill>
                  <a:schemeClr val="bg1"/>
                </a:solidFill>
              </a:rPr>
              <a:t>2025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ru-RU" altLang="en-US" b="1">
                <a:solidFill>
                  <a:schemeClr val="bg1"/>
                </a:solidFill>
              </a:rPr>
              <a:t>.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«Оформление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экспертиза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заявки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объекты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интеллектуальной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собственности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изобретения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полезные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модели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промышленные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образцы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товарные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знаки</a:t>
            </a:r>
            <a:r>
              <a:rPr lang="en-US" altLang="ru-RU" b="1">
                <a:solidFill>
                  <a:schemeClr val="bg1"/>
                </a:solidFill>
              </a:rPr>
              <a:t>) </a:t>
            </a:r>
            <a:r>
              <a:rPr lang="en-US" altLang="en-US" b="1">
                <a:solidFill>
                  <a:schemeClr val="bg1"/>
                </a:solidFill>
              </a:rPr>
              <a:t>по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отраслевым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направлениям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(</a:t>
            </a:r>
            <a:r>
              <a:rPr lang="en-US" altLang="en-US" b="1">
                <a:solidFill>
                  <a:schemeClr val="bg1"/>
                </a:solidFill>
              </a:rPr>
              <a:t>ФИПС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РФ</a:t>
            </a:r>
            <a:r>
              <a:rPr lang="ru-RU" altLang="en-US" b="1">
                <a:solidFill>
                  <a:schemeClr val="bg1"/>
                </a:solidFill>
              </a:rPr>
              <a:t>,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Москва</a:t>
            </a:r>
            <a:r>
              <a:rPr lang="ru-RU" altLang="en-US" b="1">
                <a:solidFill>
                  <a:schemeClr val="bg1"/>
                </a:solidFill>
              </a:rPr>
              <a:t>)</a:t>
            </a:r>
            <a:r>
              <a:rPr lang="en-US" altLang="ru-RU" b="1">
                <a:solidFill>
                  <a:schemeClr val="bg1"/>
                </a:solidFill>
              </a:rPr>
              <a:t>;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</a:t>
            </a:r>
            <a:r>
              <a:rPr lang="ru-RU" altLang="en-US" b="1">
                <a:solidFill>
                  <a:schemeClr val="bg1"/>
                </a:solidFill>
              </a:rPr>
              <a:t> </a:t>
            </a:r>
            <a:r>
              <a:rPr lang="en-US" altLang="ru-RU" b="1">
                <a:solidFill>
                  <a:schemeClr val="bg1"/>
                </a:solidFill>
              </a:rPr>
              <a:t>24 – 26</a:t>
            </a:r>
            <a:r>
              <a:rPr lang="ru-RU" altLang="en-US" b="1">
                <a:solidFill>
                  <a:schemeClr val="bg1"/>
                </a:solidFill>
              </a:rPr>
              <a:t>.06.</a:t>
            </a:r>
            <a:r>
              <a:rPr lang="en-US" altLang="ru-RU" b="1">
                <a:solidFill>
                  <a:schemeClr val="bg1"/>
                </a:solidFill>
              </a:rPr>
              <a:t>2025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ru-RU" altLang="en-US" b="1">
                <a:solidFill>
                  <a:schemeClr val="bg1"/>
                </a:solidFill>
              </a:rPr>
              <a:t>.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«Актуальные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вопросы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оценки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объектов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интеллектуальной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собственности</a:t>
            </a:r>
            <a:r>
              <a:rPr lang="ru-RU" altLang="en-US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ФИПС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РФ</a:t>
            </a:r>
            <a:r>
              <a:rPr lang="ru-RU" altLang="en-US" b="1">
                <a:solidFill>
                  <a:schemeClr val="bg1"/>
                </a:solidFill>
              </a:rPr>
              <a:t>,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Москва</a:t>
            </a:r>
            <a:r>
              <a:rPr lang="ru-RU" altLang="en-US" b="1">
                <a:solidFill>
                  <a:schemeClr val="bg1"/>
                </a:solidFill>
              </a:rPr>
              <a:t>)</a:t>
            </a:r>
            <a:r>
              <a:rPr lang="en-US" altLang="ru-RU" b="1">
                <a:solidFill>
                  <a:schemeClr val="bg1"/>
                </a:solidFill>
              </a:rPr>
              <a:t>;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</a:t>
            </a:r>
            <a:r>
              <a:rPr lang="ru-RU" altLang="en-US" b="1">
                <a:solidFill>
                  <a:schemeClr val="bg1"/>
                </a:solidFill>
              </a:rPr>
              <a:t> </a:t>
            </a:r>
            <a:r>
              <a:rPr lang="en-US" altLang="ru-RU" b="1">
                <a:solidFill>
                  <a:schemeClr val="bg1"/>
                </a:solidFill>
              </a:rPr>
              <a:t>18-21</a:t>
            </a:r>
            <a:r>
              <a:rPr lang="ru-RU" altLang="en-US" b="1">
                <a:solidFill>
                  <a:schemeClr val="bg1"/>
                </a:solidFill>
              </a:rPr>
              <a:t>.11.</a:t>
            </a:r>
            <a:r>
              <a:rPr lang="en-US" altLang="ru-RU" b="1">
                <a:solidFill>
                  <a:schemeClr val="bg1"/>
                </a:solidFill>
              </a:rPr>
              <a:t>2025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ru-RU" altLang="en-US" b="1">
                <a:solidFill>
                  <a:schemeClr val="bg1"/>
                </a:solidFill>
              </a:rPr>
              <a:t>.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«Интеллектуальная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собственность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современной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экономике</a:t>
            </a:r>
            <a:r>
              <a:rPr lang="en-US" altLang="ru-RU" b="1">
                <a:solidFill>
                  <a:schemeClr val="bg1"/>
                </a:solidFill>
              </a:rPr>
              <a:t>: </a:t>
            </a:r>
            <a:r>
              <a:rPr lang="en-US" altLang="en-US" b="1">
                <a:solidFill>
                  <a:schemeClr val="bg1"/>
                </a:solidFill>
              </a:rPr>
              <a:t>от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заявки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внедрения»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(</a:t>
            </a:r>
            <a:r>
              <a:rPr lang="en-US" altLang="en-US" b="1">
                <a:solidFill>
                  <a:schemeClr val="bg1"/>
                </a:solidFill>
              </a:rPr>
              <a:t>ФИПС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РФ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г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Москва</a:t>
            </a:r>
            <a:r>
              <a:rPr lang="ru-RU" altLang="en-US" b="1">
                <a:solidFill>
                  <a:schemeClr val="bg1"/>
                </a:solidFill>
              </a:rPr>
              <a:t>)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985837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Информационно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аналитическая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охрана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altLang="ru-RU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9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РИД</a:t>
            </a:r>
            <a:endParaRPr lang="en-US" altLang="en-US" sz="19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5651500" y="1050290"/>
            <a:ext cx="6057265" cy="56311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en-US" b="1">
                <a:solidFill>
                  <a:schemeClr val="bg1"/>
                </a:solidFill>
              </a:rPr>
              <a:t>За</a:t>
            </a:r>
            <a:r>
              <a:rPr lang="en-US" altLang="ru-RU" b="1">
                <a:solidFill>
                  <a:schemeClr val="bg1"/>
                </a:solidFill>
              </a:rPr>
              <a:t> 2025 </a:t>
            </a:r>
            <a:r>
              <a:rPr lang="en-US" altLang="en-US" b="1">
                <a:solidFill>
                  <a:schemeClr val="bg1"/>
                </a:solidFill>
              </a:rPr>
              <a:t>год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сотрудниками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отдела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ИАО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НИР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были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поданы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Федеральную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службу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интеллектуальной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собственности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заявка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полезную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модель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</a:t>
            </a:r>
            <a:r>
              <a:rPr lang="en-US" altLang="en-US" b="1">
                <a:solidFill>
                  <a:schemeClr val="bg1"/>
                </a:solidFill>
              </a:rPr>
              <a:t>Теплообменный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аппарат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применением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фазопереходных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теплоаккумулирующих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материалов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системы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терморегуляции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салона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электробуса</a:t>
            </a:r>
            <a:r>
              <a:rPr lang="en-US" altLang="en-US" b="1">
                <a:solidFill>
                  <a:schemeClr val="bg1"/>
                </a:solidFill>
              </a:rPr>
              <a:t>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авторы</a:t>
            </a:r>
            <a:r>
              <a:rPr lang="en-US" altLang="ru-RU" b="1">
                <a:solidFill>
                  <a:schemeClr val="bg1"/>
                </a:solidFill>
              </a:rPr>
              <a:t>: </a:t>
            </a:r>
            <a:r>
              <a:rPr lang="en-US" altLang="en-US" b="1">
                <a:solidFill>
                  <a:schemeClr val="bg1"/>
                </a:solidFill>
              </a:rPr>
              <a:t>Савенков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Соболь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Покинтелица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Е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.);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заявка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программу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для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ЭВМ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«</a:t>
            </a:r>
            <a:r>
              <a:rPr lang="en-US" altLang="ru-RU" b="1">
                <a:solidFill>
                  <a:schemeClr val="bg1"/>
                </a:solidFill>
              </a:rPr>
              <a:t>DesCon</a:t>
            </a:r>
            <a:r>
              <a:rPr lang="en-US" altLang="en-US" b="1">
                <a:solidFill>
                  <a:schemeClr val="bg1"/>
                </a:solidFill>
              </a:rPr>
              <a:t>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авторы</a:t>
            </a:r>
            <a:r>
              <a:rPr lang="en-US" altLang="ru-RU" b="1">
                <a:solidFill>
                  <a:schemeClr val="bg1"/>
                </a:solidFill>
              </a:rPr>
              <a:t>: </a:t>
            </a:r>
            <a:r>
              <a:rPr lang="en-US" altLang="en-US" b="1">
                <a:solidFill>
                  <a:schemeClr val="bg1"/>
                </a:solidFill>
              </a:rPr>
              <a:t>Яркин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Кухарь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Яркина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.).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- </a:t>
            </a:r>
            <a:r>
              <a:rPr lang="en-US" altLang="en-US" b="1">
                <a:solidFill>
                  <a:schemeClr val="bg1"/>
                </a:solidFill>
              </a:rPr>
              <a:t>получено</a:t>
            </a:r>
            <a:r>
              <a:rPr lang="en-US" altLang="ru-RU" b="1">
                <a:solidFill>
                  <a:schemeClr val="bg1"/>
                </a:solidFill>
              </a:rPr>
              <a:t> 2 </a:t>
            </a:r>
            <a:r>
              <a:rPr lang="en-US" altLang="en-US" b="1">
                <a:solidFill>
                  <a:schemeClr val="bg1"/>
                </a:solidFill>
              </a:rPr>
              <a:t>патента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РФ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патент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изобретение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№</a:t>
            </a:r>
            <a:r>
              <a:rPr lang="en-US" altLang="ru-RU" b="1">
                <a:solidFill>
                  <a:schemeClr val="bg1"/>
                </a:solidFill>
              </a:rPr>
              <a:t> 2841752 </a:t>
            </a:r>
            <a:r>
              <a:rPr lang="en-US" altLang="en-US" b="1">
                <a:solidFill>
                  <a:schemeClr val="bg1"/>
                </a:solidFill>
              </a:rPr>
              <a:t>«</a:t>
            </a:r>
            <a:r>
              <a:rPr lang="en-US" altLang="en-US" b="1">
                <a:solidFill>
                  <a:schemeClr val="bg1"/>
                </a:solidFill>
              </a:rPr>
              <a:t>Способ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комплексной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обработки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избыточного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активного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ила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от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патогенных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микроорганизмов</a:t>
            </a:r>
            <a:r>
              <a:rPr lang="en-US" altLang="en-US" b="1">
                <a:solidFill>
                  <a:schemeClr val="bg1"/>
                </a:solidFill>
              </a:rPr>
              <a:t>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авторы</a:t>
            </a:r>
            <a:r>
              <a:rPr lang="en-US" altLang="ru-RU" b="1">
                <a:solidFill>
                  <a:schemeClr val="bg1"/>
                </a:solidFill>
              </a:rPr>
              <a:t>: </a:t>
            </a:r>
            <a:r>
              <a:rPr lang="en-US" altLang="en-US" b="1">
                <a:solidFill>
                  <a:schemeClr val="bg1"/>
                </a:solidFill>
              </a:rPr>
              <a:t>Нездойминов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Могукало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Рожков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Чернышев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Н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Половнева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.);</a:t>
            </a:r>
            <a:endParaRPr lang="en-US" altLang="ru-RU" b="1">
              <a:solidFill>
                <a:schemeClr val="bg1"/>
              </a:solidFill>
            </a:endParaRPr>
          </a:p>
          <a:p>
            <a:pPr algn="just"/>
            <a:r>
              <a:rPr lang="en-US" altLang="ru-RU" b="1">
                <a:solidFill>
                  <a:schemeClr val="bg1"/>
                </a:solidFill>
              </a:rPr>
              <a:t>•	</a:t>
            </a:r>
            <a:r>
              <a:rPr lang="en-US" altLang="en-US" b="1">
                <a:solidFill>
                  <a:schemeClr val="bg1"/>
                </a:solidFill>
              </a:rPr>
              <a:t>патент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полезную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модель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№</a:t>
            </a:r>
            <a:r>
              <a:rPr lang="en-US" altLang="ru-RU" b="1">
                <a:solidFill>
                  <a:schemeClr val="bg1"/>
                </a:solidFill>
              </a:rPr>
              <a:t> 232880 </a:t>
            </a:r>
            <a:r>
              <a:rPr lang="en-US" altLang="en-US" b="1">
                <a:solidFill>
                  <a:schemeClr val="bg1"/>
                </a:solidFill>
              </a:rPr>
              <a:t>«</a:t>
            </a:r>
            <a:r>
              <a:rPr lang="en-US" altLang="en-US" b="1">
                <a:solidFill>
                  <a:schemeClr val="bg1"/>
                </a:solidFill>
              </a:rPr>
              <a:t>Устройство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для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измерения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крутящего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момента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колесе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автотранспортного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средства</a:t>
            </a:r>
            <a:r>
              <a:rPr lang="en-US" altLang="en-US" b="1">
                <a:solidFill>
                  <a:schemeClr val="bg1"/>
                </a:solidFill>
              </a:rPr>
              <a:t>»</a:t>
            </a:r>
            <a:r>
              <a:rPr lang="en-US" altLang="ru-RU" b="1">
                <a:solidFill>
                  <a:schemeClr val="bg1"/>
                </a:solidFill>
              </a:rPr>
              <a:t> (</a:t>
            </a:r>
            <a:r>
              <a:rPr lang="en-US" altLang="en-US" b="1">
                <a:solidFill>
                  <a:schemeClr val="bg1"/>
                </a:solidFill>
              </a:rPr>
              <a:t>авторы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Савенков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В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Горожанкин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С</a:t>
            </a:r>
            <a:r>
              <a:rPr lang="en-US" altLang="ru-RU" b="1">
                <a:solidFill>
                  <a:schemeClr val="bg1"/>
                </a:solidFill>
              </a:rPr>
              <a:t>. </a:t>
            </a:r>
            <a:r>
              <a:rPr lang="en-US" altLang="en-US" b="1">
                <a:solidFill>
                  <a:schemeClr val="bg1"/>
                </a:solidFill>
              </a:rPr>
              <a:t>А</a:t>
            </a:r>
            <a:r>
              <a:rPr lang="en-US" altLang="ru-RU" b="1">
                <a:solidFill>
                  <a:schemeClr val="bg1"/>
                </a:solidFill>
              </a:rPr>
              <a:t>., </a:t>
            </a:r>
            <a:r>
              <a:rPr lang="en-US" altLang="en-US" b="1">
                <a:solidFill>
                  <a:schemeClr val="bg1"/>
                </a:solidFill>
              </a:rPr>
              <a:t>Золотарев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</a:t>
            </a:r>
            <a:r>
              <a:rPr lang="en-US" altLang="ru-RU" b="1">
                <a:solidFill>
                  <a:schemeClr val="bg1"/>
                </a:solidFill>
              </a:rPr>
              <a:t>.</a:t>
            </a:r>
            <a:r>
              <a:rPr lang="en-US" altLang="en-US" b="1">
                <a:solidFill>
                  <a:schemeClr val="bg1"/>
                </a:solidFill>
              </a:rPr>
              <a:t>О</a:t>
            </a:r>
            <a:r>
              <a:rPr lang="en-US" altLang="ru-RU" b="1">
                <a:solidFill>
                  <a:schemeClr val="bg1"/>
                </a:solidFill>
              </a:rPr>
              <a:t>.)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3" name="Imag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95" y="1057275"/>
            <a:ext cx="5373370" cy="228473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69240" y="3342005"/>
            <a:ext cx="4907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>
                <a:sym typeface="+mn-ea"/>
              </a:rPr>
              <a:t>IX </a:t>
            </a:r>
            <a:r>
              <a:rPr lang="en-US" altLang="en-US" sz="1200" b="1">
                <a:sym typeface="+mn-ea"/>
              </a:rPr>
              <a:t>Всероссийск</a:t>
            </a:r>
            <a:r>
              <a:rPr lang="ru-RU" altLang="en-US" sz="1200" b="1">
                <a:sym typeface="+mn-ea"/>
              </a:rPr>
              <a:t>ий</a:t>
            </a:r>
            <a:r>
              <a:rPr lang="en-US" altLang="ru-RU" sz="1200" b="1">
                <a:sym typeface="+mn-ea"/>
              </a:rPr>
              <a:t> </a:t>
            </a:r>
            <a:r>
              <a:rPr lang="en-US" altLang="en-US" sz="1200" b="1">
                <a:sym typeface="+mn-ea"/>
              </a:rPr>
              <a:t>строительн</a:t>
            </a:r>
            <a:r>
              <a:rPr lang="ru-RU" altLang="en-US" sz="1200" b="1">
                <a:sym typeface="+mn-ea"/>
              </a:rPr>
              <a:t>ый</a:t>
            </a:r>
            <a:r>
              <a:rPr lang="en-US" altLang="ru-RU" sz="1200" b="1">
                <a:sym typeface="+mn-ea"/>
              </a:rPr>
              <a:t> </a:t>
            </a:r>
            <a:r>
              <a:rPr lang="en-US" altLang="en-US" sz="1200" b="1">
                <a:sym typeface="+mn-ea"/>
              </a:rPr>
              <a:t>форум</a:t>
            </a:r>
            <a:r>
              <a:rPr lang="en-US" altLang="ru-RU" sz="1200" b="1">
                <a:sym typeface="+mn-ea"/>
              </a:rPr>
              <a:t> </a:t>
            </a:r>
            <a:r>
              <a:rPr lang="en-US" altLang="en-US" sz="1200" b="1">
                <a:sym typeface="+mn-ea"/>
              </a:rPr>
              <a:t>«Строительство</a:t>
            </a:r>
            <a:r>
              <a:rPr lang="en-US" altLang="ru-RU" sz="1200" b="1">
                <a:sym typeface="+mn-ea"/>
              </a:rPr>
              <a:t> </a:t>
            </a:r>
            <a:r>
              <a:rPr lang="en-US" altLang="en-US" sz="1200" b="1">
                <a:sym typeface="+mn-ea"/>
              </a:rPr>
              <a:t>и</a:t>
            </a:r>
            <a:r>
              <a:rPr lang="en-US" altLang="ru-RU" sz="1200" b="1">
                <a:sym typeface="+mn-ea"/>
              </a:rPr>
              <a:t> </a:t>
            </a:r>
            <a:r>
              <a:rPr lang="en-US" altLang="en-US" sz="1200" b="1">
                <a:sym typeface="+mn-ea"/>
              </a:rPr>
              <a:t>архитектура»</a:t>
            </a:r>
            <a:endParaRPr lang="ru-RU" altLang="en-US" sz="1200" b="1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07010" y="6128385"/>
            <a:ext cx="53219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/>
              <a:t> </a:t>
            </a:r>
            <a:r>
              <a:rPr lang="en-US" altLang="en-US" sz="1200" b="1"/>
              <a:t>Х</a:t>
            </a:r>
            <a:r>
              <a:rPr lang="en-US" altLang="ru-RU" sz="1200" b="1"/>
              <a:t>I </a:t>
            </a:r>
            <a:r>
              <a:rPr lang="en-US" altLang="en-US" sz="1200" b="1"/>
              <a:t>Международн</a:t>
            </a:r>
            <a:r>
              <a:rPr lang="ru-RU" altLang="en-US" sz="1200" b="1"/>
              <a:t>ый</a:t>
            </a:r>
            <a:r>
              <a:rPr lang="en-US" altLang="ru-RU" sz="1200" b="1"/>
              <a:t> </a:t>
            </a:r>
            <a:r>
              <a:rPr lang="en-US" altLang="en-US" sz="1200" b="1"/>
              <a:t>научн</a:t>
            </a:r>
            <a:r>
              <a:rPr lang="ru-RU" altLang="en-US" sz="1200" b="1"/>
              <a:t>ый</a:t>
            </a:r>
            <a:r>
              <a:rPr lang="en-US" altLang="ru-RU" sz="1200" b="1"/>
              <a:t> </a:t>
            </a:r>
            <a:r>
              <a:rPr lang="en-US" altLang="en-US" sz="1200" b="1"/>
              <a:t>форум</a:t>
            </a:r>
            <a:r>
              <a:rPr lang="en-US" altLang="ru-RU" sz="1200" b="1"/>
              <a:t> </a:t>
            </a:r>
            <a:r>
              <a:rPr lang="en-US" altLang="en-US" sz="1200" b="1"/>
              <a:t>ДНР</a:t>
            </a:r>
            <a:r>
              <a:rPr lang="en-US" altLang="ru-RU" sz="1200" b="1"/>
              <a:t> </a:t>
            </a:r>
            <a:r>
              <a:rPr lang="en-US" altLang="en-US" sz="1200" b="1"/>
              <a:t>«</a:t>
            </a:r>
            <a:r>
              <a:rPr lang="en-US" altLang="en-US" sz="1200" b="1"/>
              <a:t>Инновационные</a:t>
            </a:r>
            <a:r>
              <a:rPr lang="en-US" altLang="ru-RU" sz="1200" b="1"/>
              <a:t> </a:t>
            </a:r>
            <a:r>
              <a:rPr lang="en-US" altLang="en-US" sz="1200" b="1"/>
              <a:t>перспективы</a:t>
            </a:r>
            <a:r>
              <a:rPr lang="en-US" altLang="ru-RU" sz="1200" b="1"/>
              <a:t> </a:t>
            </a:r>
            <a:r>
              <a:rPr lang="en-US" altLang="en-US" sz="1200" b="1"/>
              <a:t>Донбасса</a:t>
            </a:r>
            <a:r>
              <a:rPr lang="en-US" altLang="ru-RU" sz="1200" b="1"/>
              <a:t>: </a:t>
            </a:r>
            <a:r>
              <a:rPr lang="en-US" altLang="en-US" sz="1200" b="1"/>
              <a:t>инфраструктурное</a:t>
            </a:r>
            <a:r>
              <a:rPr lang="en-US" altLang="ru-RU" sz="1200" b="1"/>
              <a:t> </a:t>
            </a:r>
            <a:r>
              <a:rPr lang="en-US" altLang="en-US" sz="1200" b="1"/>
              <a:t>и</a:t>
            </a:r>
            <a:r>
              <a:rPr lang="en-US" altLang="ru-RU" sz="1200" b="1"/>
              <a:t> </a:t>
            </a:r>
            <a:r>
              <a:rPr lang="en-US" altLang="en-US" sz="1200" b="1"/>
              <a:t>социально</a:t>
            </a:r>
            <a:r>
              <a:rPr lang="en-US" altLang="ru-RU" sz="1200" b="1"/>
              <a:t>-</a:t>
            </a:r>
            <a:r>
              <a:rPr lang="en-US" altLang="en-US" sz="1200" b="1"/>
              <a:t>экономическое</a:t>
            </a:r>
            <a:r>
              <a:rPr lang="en-US" altLang="ru-RU" sz="1200" b="1"/>
              <a:t> </a:t>
            </a:r>
            <a:r>
              <a:rPr lang="en-US" altLang="en-US" sz="1200" b="1"/>
              <a:t>развитие</a:t>
            </a:r>
            <a:r>
              <a:rPr lang="en-US" altLang="en-US" sz="1200" b="1"/>
              <a:t>»</a:t>
            </a:r>
            <a:endParaRPr lang="ru-RU" altLang="en-US" sz="1200" b="1"/>
          </a:p>
        </p:txBody>
      </p:sp>
      <p:pic>
        <p:nvPicPr>
          <p:cNvPr id="8" name="Image 11" descr="IMG_20250527_114229_630"/>
          <p:cNvPicPr/>
          <p:nvPr/>
        </p:nvPicPr>
        <p:blipFill rotWithShape="1">
          <a:blip r:embed="rId4" cstate="print"/>
          <a:srcRect b="33384"/>
          <a:stretch>
            <a:fillRect/>
          </a:stretch>
        </p:blipFill>
        <p:spPr bwMode="auto">
          <a:xfrm>
            <a:off x="87630" y="3669030"/>
            <a:ext cx="5372735" cy="25895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79114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Подготовка</a:t>
            </a:r>
            <a:r>
              <a:rPr lang="en-US" altLang="ru-RU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научных</a:t>
            </a:r>
            <a:r>
              <a:rPr lang="en-US" altLang="ru-RU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кадров</a:t>
            </a:r>
            <a:r>
              <a:rPr lang="en-US" altLang="ru-RU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высшей</a:t>
            </a:r>
            <a:r>
              <a:rPr lang="en-US" altLang="ru-RU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0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квалификации</a:t>
            </a:r>
            <a:endParaRPr lang="en-US" altLang="en-US" sz="20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овое поле 3"/>
          <p:cNvSpPr txBox="1"/>
          <p:nvPr/>
        </p:nvSpPr>
        <p:spPr>
          <a:xfrm>
            <a:off x="262255" y="1085215"/>
            <a:ext cx="11757025" cy="9220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chemeClr val="accent2"/>
                </a:solidFill>
              </a:rPr>
              <a:t>Н</a:t>
            </a:r>
            <a:r>
              <a:rPr lang="en-US" altLang="en-US" b="1">
                <a:solidFill>
                  <a:schemeClr val="accent2"/>
                </a:solidFill>
              </a:rPr>
              <a:t>егативны</a:t>
            </a:r>
            <a:r>
              <a:rPr lang="ru-RU" altLang="en-US" b="1">
                <a:solidFill>
                  <a:schemeClr val="accent2"/>
                </a:solidFill>
              </a:rPr>
              <a:t>м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последстви</a:t>
            </a:r>
            <a:r>
              <a:rPr lang="ru-RU" altLang="en-US" b="1">
                <a:solidFill>
                  <a:schemeClr val="accent2"/>
                </a:solidFill>
              </a:rPr>
              <a:t>ем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прошедшей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процедуры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реорганизации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стало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закрытие</a:t>
            </a:r>
            <a:r>
              <a:rPr lang="en-US" altLang="ru-RU" b="1">
                <a:solidFill>
                  <a:schemeClr val="accent2"/>
                </a:solidFill>
              </a:rPr>
              <a:t> 2-</a:t>
            </a:r>
            <a:r>
              <a:rPr lang="en-US" altLang="en-US" b="1">
                <a:solidFill>
                  <a:schemeClr val="accent2"/>
                </a:solidFill>
              </a:rPr>
              <a:t>х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диссертационных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советов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по</a:t>
            </a:r>
            <a:r>
              <a:rPr lang="en-US" altLang="ru-RU" b="1">
                <a:solidFill>
                  <a:schemeClr val="accent2"/>
                </a:solidFill>
              </a:rPr>
              <a:t> 6-</a:t>
            </a:r>
            <a:r>
              <a:rPr lang="en-US" altLang="en-US" b="1">
                <a:solidFill>
                  <a:schemeClr val="accent2"/>
                </a:solidFill>
              </a:rPr>
              <a:t>ти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основным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научным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специальностям</a:t>
            </a:r>
            <a:r>
              <a:rPr lang="en-US" altLang="ru-RU" b="1">
                <a:solidFill>
                  <a:schemeClr val="accent2"/>
                </a:solidFill>
              </a:rPr>
              <a:t>, </a:t>
            </a:r>
            <a:r>
              <a:rPr lang="en-US" altLang="en-US" b="1">
                <a:solidFill>
                  <a:schemeClr val="accent2"/>
                </a:solidFill>
              </a:rPr>
              <a:t>успешно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функционировавши</a:t>
            </a:r>
            <a:r>
              <a:rPr lang="ru-RU" altLang="en-US" b="1">
                <a:solidFill>
                  <a:schemeClr val="accent2"/>
                </a:solidFill>
              </a:rPr>
              <a:t>х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ранее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на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базе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ФГБОУ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ВО</a:t>
            </a:r>
            <a:r>
              <a:rPr lang="en-US" altLang="ru-RU" b="1">
                <a:solidFill>
                  <a:schemeClr val="accent2"/>
                </a:solidFill>
              </a:rPr>
              <a:t> </a:t>
            </a:r>
            <a:r>
              <a:rPr lang="en-US" altLang="en-US" b="1">
                <a:solidFill>
                  <a:schemeClr val="accent2"/>
                </a:solidFill>
              </a:rPr>
              <a:t>«ДОННАСА»</a:t>
            </a:r>
            <a:r>
              <a:rPr lang="ru-RU" b="1">
                <a:solidFill>
                  <a:schemeClr val="accent2"/>
                </a:solidFill>
              </a:rPr>
              <a:t>, следствием чего стало невыполнение плана защит докторских и кандидатских диссертаций в 2025 г.</a:t>
            </a:r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62890" y="2079625"/>
            <a:ext cx="4257675" cy="45231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chemeClr val="bg1"/>
                </a:solidFill>
              </a:rPr>
              <a:t>Сотрудниками академии з</a:t>
            </a:r>
            <a:r>
              <a:rPr lang="en-US" altLang="en-US" b="1">
                <a:solidFill>
                  <a:schemeClr val="bg1"/>
                </a:solidFill>
              </a:rPr>
              <a:t>ащищены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лишь</a:t>
            </a:r>
            <a:r>
              <a:rPr lang="en-US" altLang="ru-RU" b="1">
                <a:solidFill>
                  <a:schemeClr val="bg1"/>
                </a:solidFill>
              </a:rPr>
              <a:t> 3 </a:t>
            </a:r>
            <a:r>
              <a:rPr lang="en-US" altLang="en-US" b="1">
                <a:solidFill>
                  <a:schemeClr val="bg1"/>
                </a:solidFill>
              </a:rPr>
              <a:t>кандидатские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диссертации</a:t>
            </a:r>
            <a:r>
              <a:rPr lang="en-US" altLang="ru-RU" b="1">
                <a:solidFill>
                  <a:schemeClr val="bg1"/>
                </a:solidFill>
              </a:rPr>
              <a:t>:</a:t>
            </a:r>
            <a:endParaRPr lang="en-US" altLang="ru-RU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i="1">
                <a:solidFill>
                  <a:schemeClr val="bg1"/>
                </a:solidFill>
              </a:rPr>
              <a:t>Новикова</a:t>
            </a:r>
            <a:r>
              <a:rPr lang="en-US" altLang="ru-RU" b="1" i="1">
                <a:solidFill>
                  <a:schemeClr val="bg1"/>
                </a:solidFill>
              </a:rPr>
              <a:t> </a:t>
            </a:r>
            <a:r>
              <a:rPr lang="en-US" altLang="en-US" b="1" i="1">
                <a:solidFill>
                  <a:schemeClr val="bg1"/>
                </a:solidFill>
              </a:rPr>
              <a:t>Ю</a:t>
            </a:r>
            <a:r>
              <a:rPr lang="en-US" altLang="ru-RU" b="1" i="1">
                <a:solidFill>
                  <a:schemeClr val="bg1"/>
                </a:solidFill>
              </a:rPr>
              <a:t>.</a:t>
            </a:r>
            <a:r>
              <a:rPr lang="en-US" altLang="en-US" b="1" i="1">
                <a:solidFill>
                  <a:schemeClr val="bg1"/>
                </a:solidFill>
              </a:rPr>
              <a:t>В</a:t>
            </a:r>
            <a:r>
              <a:rPr lang="en-US" altLang="ru-RU" b="1" i="1">
                <a:solidFill>
                  <a:schemeClr val="bg1"/>
                </a:solidFill>
              </a:rPr>
              <a:t>.</a:t>
            </a:r>
            <a:r>
              <a:rPr lang="en-US" altLang="ru-RU" b="1">
                <a:solidFill>
                  <a:schemeClr val="bg1"/>
                </a:solidFill>
              </a:rPr>
              <a:t> (5.2.3. </a:t>
            </a:r>
            <a:r>
              <a:rPr lang="en-US" altLang="en-US" b="1">
                <a:solidFill>
                  <a:schemeClr val="bg1"/>
                </a:solidFill>
              </a:rPr>
              <a:t>Региональная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отраслевая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экономика</a:t>
            </a:r>
            <a:r>
              <a:rPr lang="en-US" altLang="ru-RU" b="1">
                <a:solidFill>
                  <a:schemeClr val="bg1"/>
                </a:solidFill>
              </a:rPr>
              <a:t>);</a:t>
            </a:r>
            <a:endParaRPr lang="en-US" altLang="ru-RU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i="1">
                <a:solidFill>
                  <a:schemeClr val="bg1"/>
                </a:solidFill>
              </a:rPr>
              <a:t>Маренков</a:t>
            </a:r>
            <a:r>
              <a:rPr lang="en-US" altLang="ru-RU" b="1" i="1">
                <a:solidFill>
                  <a:schemeClr val="bg1"/>
                </a:solidFill>
              </a:rPr>
              <a:t> </a:t>
            </a:r>
            <a:r>
              <a:rPr lang="en-US" altLang="en-US" b="1" i="1">
                <a:solidFill>
                  <a:schemeClr val="bg1"/>
                </a:solidFill>
              </a:rPr>
              <a:t>К</a:t>
            </a:r>
            <a:r>
              <a:rPr lang="en-US" altLang="ru-RU" b="1" i="1">
                <a:solidFill>
                  <a:schemeClr val="bg1"/>
                </a:solidFill>
              </a:rPr>
              <a:t>.</a:t>
            </a:r>
            <a:r>
              <a:rPr lang="en-US" altLang="en-US" b="1" i="1">
                <a:solidFill>
                  <a:schemeClr val="bg1"/>
                </a:solidFill>
              </a:rPr>
              <a:t>А</a:t>
            </a:r>
            <a:r>
              <a:rPr lang="en-US" altLang="ru-RU" b="1" i="1">
                <a:solidFill>
                  <a:schemeClr val="bg1"/>
                </a:solidFill>
              </a:rPr>
              <a:t>. </a:t>
            </a:r>
            <a:r>
              <a:rPr lang="en-US" altLang="ru-RU" b="1">
                <a:solidFill>
                  <a:schemeClr val="bg1"/>
                </a:solidFill>
              </a:rPr>
              <a:t>(2.1.11. </a:t>
            </a:r>
            <a:r>
              <a:rPr lang="en-US" altLang="en-US" b="1">
                <a:solidFill>
                  <a:schemeClr val="bg1"/>
                </a:solidFill>
              </a:rPr>
              <a:t>Теория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история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архитектуры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реставрация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реконструкция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историко</a:t>
            </a:r>
            <a:r>
              <a:rPr lang="en-US" altLang="ru-RU" b="1">
                <a:solidFill>
                  <a:schemeClr val="bg1"/>
                </a:solidFill>
              </a:rPr>
              <a:t>-</a:t>
            </a:r>
            <a:r>
              <a:rPr lang="en-US" altLang="en-US" b="1">
                <a:solidFill>
                  <a:schemeClr val="bg1"/>
                </a:solidFill>
              </a:rPr>
              <a:t>архитектурного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наследия</a:t>
            </a:r>
            <a:r>
              <a:rPr lang="en-US" altLang="ru-RU" b="1">
                <a:solidFill>
                  <a:schemeClr val="bg1"/>
                </a:solidFill>
              </a:rPr>
              <a:t>);</a:t>
            </a:r>
            <a:endParaRPr lang="en-US" altLang="ru-RU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i="1">
                <a:solidFill>
                  <a:schemeClr val="bg1"/>
                </a:solidFill>
              </a:rPr>
              <a:t>Пестрякова</a:t>
            </a:r>
            <a:r>
              <a:rPr lang="en-US" altLang="ru-RU" b="1" i="1">
                <a:solidFill>
                  <a:schemeClr val="bg1"/>
                </a:solidFill>
              </a:rPr>
              <a:t> </a:t>
            </a:r>
            <a:r>
              <a:rPr lang="en-US" altLang="en-US" b="1" i="1">
                <a:solidFill>
                  <a:schemeClr val="bg1"/>
                </a:solidFill>
              </a:rPr>
              <a:t>Э</a:t>
            </a:r>
            <a:r>
              <a:rPr lang="en-US" altLang="ru-RU" b="1" i="1">
                <a:solidFill>
                  <a:schemeClr val="bg1"/>
                </a:solidFill>
              </a:rPr>
              <a:t>.</a:t>
            </a:r>
            <a:r>
              <a:rPr lang="en-US" altLang="en-US" b="1" i="1">
                <a:solidFill>
                  <a:schemeClr val="bg1"/>
                </a:solidFill>
              </a:rPr>
              <a:t>Р</a:t>
            </a:r>
            <a:r>
              <a:rPr lang="en-US" altLang="ru-RU" b="1" i="1">
                <a:solidFill>
                  <a:schemeClr val="bg1"/>
                </a:solidFill>
              </a:rPr>
              <a:t>.</a:t>
            </a:r>
            <a:r>
              <a:rPr lang="en-US" altLang="ru-RU" b="1">
                <a:solidFill>
                  <a:schemeClr val="bg1"/>
                </a:solidFill>
              </a:rPr>
              <a:t> (2.1.11. </a:t>
            </a:r>
            <a:r>
              <a:rPr lang="en-US" altLang="en-US" b="1">
                <a:solidFill>
                  <a:schemeClr val="bg1"/>
                </a:solidFill>
              </a:rPr>
              <a:t>Теория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история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архитектуры</a:t>
            </a:r>
            <a:r>
              <a:rPr lang="en-US" altLang="ru-RU" b="1">
                <a:solidFill>
                  <a:schemeClr val="bg1"/>
                </a:solidFill>
              </a:rPr>
              <a:t>, </a:t>
            </a:r>
            <a:r>
              <a:rPr lang="en-US" altLang="en-US" b="1">
                <a:solidFill>
                  <a:schemeClr val="bg1"/>
                </a:solidFill>
              </a:rPr>
              <a:t>реставрация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реконструкция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историко</a:t>
            </a:r>
            <a:r>
              <a:rPr lang="en-US" altLang="ru-RU" b="1">
                <a:solidFill>
                  <a:schemeClr val="bg1"/>
                </a:solidFill>
              </a:rPr>
              <a:t>-</a:t>
            </a:r>
            <a:r>
              <a:rPr lang="en-US" altLang="en-US" b="1">
                <a:solidFill>
                  <a:schemeClr val="bg1"/>
                </a:solidFill>
              </a:rPr>
              <a:t>архитектурного</a:t>
            </a:r>
            <a:r>
              <a:rPr lang="en-US" altLang="ru-RU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наследия</a:t>
            </a:r>
            <a:r>
              <a:rPr lang="en-US" altLang="ru-RU" b="1">
                <a:solidFill>
                  <a:schemeClr val="bg1"/>
                </a:solidFill>
              </a:rPr>
              <a:t>).</a:t>
            </a:r>
            <a:endParaRPr lang="en-US" altLang="ru-RU" b="1">
              <a:solidFill>
                <a:schemeClr val="bg1"/>
              </a:solidFill>
            </a:endParaRPr>
          </a:p>
          <a:p>
            <a:r>
              <a:rPr lang="en-US" altLang="en-US" sz="1200" b="1">
                <a:solidFill>
                  <a:schemeClr val="bg1"/>
                </a:solidFill>
              </a:rPr>
              <a:t>Примечание</a:t>
            </a:r>
            <a:r>
              <a:rPr lang="en-US" altLang="ru-RU" sz="1200" b="1">
                <a:solidFill>
                  <a:schemeClr val="bg1"/>
                </a:solidFill>
              </a:rPr>
              <a:t>: </a:t>
            </a:r>
            <a:r>
              <a:rPr lang="en-US" altLang="en-US" sz="1200" b="1">
                <a:solidFill>
                  <a:schemeClr val="bg1"/>
                </a:solidFill>
              </a:rPr>
              <a:t>в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функционировавшем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на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начало</a:t>
            </a:r>
            <a:r>
              <a:rPr lang="en-US" altLang="ru-RU" sz="1200" b="1">
                <a:solidFill>
                  <a:schemeClr val="bg1"/>
                </a:solidFill>
              </a:rPr>
              <a:t> 2025 </a:t>
            </a:r>
            <a:r>
              <a:rPr lang="en-US" altLang="en-US" sz="1200" b="1">
                <a:solidFill>
                  <a:schemeClr val="bg1"/>
                </a:solidFill>
              </a:rPr>
              <a:t>г</a:t>
            </a:r>
            <a:r>
              <a:rPr lang="en-US" altLang="ru-RU" sz="1200" b="1">
                <a:solidFill>
                  <a:schemeClr val="bg1"/>
                </a:solidFill>
              </a:rPr>
              <a:t>. </a:t>
            </a:r>
            <a:r>
              <a:rPr lang="en-US" altLang="en-US" sz="1200" b="1">
                <a:solidFill>
                  <a:schemeClr val="bg1"/>
                </a:solidFill>
              </a:rPr>
              <a:t>диссертационном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совете</a:t>
            </a:r>
            <a:r>
              <a:rPr lang="en-US" altLang="ru-RU" sz="1200" b="1">
                <a:solidFill>
                  <a:schemeClr val="bg1"/>
                </a:solidFill>
              </a:rPr>
              <a:t> 24.2.484.01 </a:t>
            </a:r>
            <a:r>
              <a:rPr lang="en-US" altLang="en-US" sz="1200" b="1">
                <a:solidFill>
                  <a:schemeClr val="bg1"/>
                </a:solidFill>
              </a:rPr>
              <a:t>на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базе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ФГБОУ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ВО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«ДОННАСА»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защитила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диссертацию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сотрудница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ФГБОУ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ВО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«Луганский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государственный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университет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имени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Владимира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Даля»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Черникова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И</a:t>
            </a:r>
            <a:r>
              <a:rPr lang="en-US" altLang="ru-RU" sz="1200" b="1">
                <a:solidFill>
                  <a:schemeClr val="bg1"/>
                </a:solidFill>
              </a:rPr>
              <a:t>.</a:t>
            </a:r>
            <a:r>
              <a:rPr lang="en-US" altLang="en-US" sz="1200" b="1">
                <a:solidFill>
                  <a:schemeClr val="bg1"/>
                </a:solidFill>
              </a:rPr>
              <a:t>Д</a:t>
            </a:r>
            <a:r>
              <a:rPr lang="en-US" altLang="ru-RU" sz="1200" b="1">
                <a:solidFill>
                  <a:schemeClr val="bg1"/>
                </a:solidFill>
              </a:rPr>
              <a:t>. (2.1.3. </a:t>
            </a:r>
            <a:r>
              <a:rPr lang="en-US" altLang="en-US" sz="1200" b="1">
                <a:solidFill>
                  <a:schemeClr val="bg1"/>
                </a:solidFill>
              </a:rPr>
              <a:t>Теплоснабжение</a:t>
            </a:r>
            <a:r>
              <a:rPr lang="en-US" altLang="ru-RU" sz="1200" b="1">
                <a:solidFill>
                  <a:schemeClr val="bg1"/>
                </a:solidFill>
              </a:rPr>
              <a:t>, </a:t>
            </a:r>
            <a:r>
              <a:rPr lang="en-US" altLang="en-US" sz="1200" b="1">
                <a:solidFill>
                  <a:schemeClr val="bg1"/>
                </a:solidFill>
              </a:rPr>
              <a:t>вентиляция</a:t>
            </a:r>
            <a:r>
              <a:rPr lang="en-US" altLang="ru-RU" sz="1200" b="1">
                <a:solidFill>
                  <a:schemeClr val="bg1"/>
                </a:solidFill>
              </a:rPr>
              <a:t>, </a:t>
            </a:r>
            <a:r>
              <a:rPr lang="en-US" altLang="en-US" sz="1200" b="1">
                <a:solidFill>
                  <a:schemeClr val="bg1"/>
                </a:solidFill>
              </a:rPr>
              <a:t>кондиционирование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воздуха</a:t>
            </a:r>
            <a:r>
              <a:rPr lang="en-US" altLang="ru-RU" sz="1200" b="1">
                <a:solidFill>
                  <a:schemeClr val="bg1"/>
                </a:solidFill>
              </a:rPr>
              <a:t>, </a:t>
            </a:r>
            <a:r>
              <a:rPr lang="en-US" altLang="en-US" sz="1200" b="1">
                <a:solidFill>
                  <a:schemeClr val="bg1"/>
                </a:solidFill>
              </a:rPr>
              <a:t>газоснабжение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и</a:t>
            </a:r>
            <a:r>
              <a:rPr lang="en-US" altLang="ru-RU" sz="1200" b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освещение</a:t>
            </a:r>
            <a:r>
              <a:rPr lang="en-US" altLang="ru-RU" sz="1200" b="1">
                <a:solidFill>
                  <a:schemeClr val="bg1"/>
                </a:solidFill>
              </a:rPr>
              <a:t>)</a:t>
            </a:r>
            <a:endParaRPr lang="en-US" altLang="ru-RU" sz="1200" b="1">
              <a:solidFill>
                <a:schemeClr val="bg1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743450" y="2107565"/>
            <a:ext cx="7276465" cy="47231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</a:rPr>
              <a:t>- </a:t>
            </a:r>
            <a:r>
              <a:rPr lang="en-US" altLang="en-US" b="1" dirty="0" err="1">
                <a:solidFill>
                  <a:schemeClr val="bg1"/>
                </a:solidFill>
              </a:rPr>
              <a:t>обеспечено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выполнение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плановых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показателей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приема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аспирантуру</a:t>
            </a:r>
            <a:r>
              <a:rPr lang="en-US" altLang="ru-RU" b="1" dirty="0">
                <a:solidFill>
                  <a:schemeClr val="bg1"/>
                </a:solidFill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</a:rPr>
              <a:t>обеспечено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трудоустройство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выпускников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подразделениях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ДОННАСА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рамках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реализации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«</a:t>
            </a:r>
            <a:r>
              <a:rPr lang="en-US" altLang="en-US" b="1" dirty="0" err="1">
                <a:solidFill>
                  <a:schemeClr val="bg1"/>
                </a:solidFill>
              </a:rPr>
              <a:t>Перспективного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плана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подготовки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кадрового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резерва</a:t>
            </a:r>
            <a:r>
              <a:rPr lang="en-US" altLang="en-US" b="1" dirty="0">
                <a:solidFill>
                  <a:schemeClr val="bg1"/>
                </a:solidFill>
              </a:rPr>
              <a:t>»</a:t>
            </a:r>
            <a:r>
              <a:rPr lang="en-US" altLang="ru-RU" b="1" dirty="0">
                <a:solidFill>
                  <a:schemeClr val="bg1"/>
                </a:solidFill>
              </a:rPr>
              <a:t>. </a:t>
            </a:r>
            <a:r>
              <a:rPr lang="ru-RU" altLang="en-US" b="1" dirty="0">
                <a:solidFill>
                  <a:schemeClr val="bg1"/>
                </a:solidFill>
              </a:rPr>
              <a:t>В </a:t>
            </a:r>
            <a:r>
              <a:rPr lang="en-US" altLang="en-US" b="1" dirty="0" err="1">
                <a:solidFill>
                  <a:schemeClr val="bg1"/>
                </a:solidFill>
              </a:rPr>
              <a:t>рамках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набора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аспирантуру</a:t>
            </a:r>
            <a:r>
              <a:rPr lang="en-US" altLang="ru-RU" b="1" dirty="0">
                <a:solidFill>
                  <a:schemeClr val="bg1"/>
                </a:solidFill>
              </a:rPr>
              <a:t> 2025 </a:t>
            </a:r>
            <a:r>
              <a:rPr lang="en-US" altLang="en-US" b="1" dirty="0">
                <a:solidFill>
                  <a:schemeClr val="bg1"/>
                </a:solidFill>
              </a:rPr>
              <a:t>г</a:t>
            </a:r>
            <a:r>
              <a:rPr lang="en-US" altLang="ru-RU" b="1" dirty="0">
                <a:solidFill>
                  <a:schemeClr val="bg1"/>
                </a:solidFill>
              </a:rPr>
              <a:t>.:</a:t>
            </a:r>
            <a:endParaRPr lang="en-US" altLang="ru-RU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 err="1">
                <a:solidFill>
                  <a:schemeClr val="bg1"/>
                </a:solidFill>
              </a:rPr>
              <a:t>выполнены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контрольные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цифры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приема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и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осуществлен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набор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аспирантуру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количестве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ru-RU" sz="1600" b="1" i="1" dirty="0">
                <a:solidFill>
                  <a:schemeClr val="bg1"/>
                </a:solidFill>
              </a:rPr>
              <a:t>8</a:t>
            </a:r>
            <a:r>
              <a:rPr lang="en-US" altLang="ru-RU" sz="1600" b="1" dirty="0">
                <a:solidFill>
                  <a:schemeClr val="bg1"/>
                </a:solidFill>
              </a:rPr>
              <a:t>-</a:t>
            </a:r>
            <a:r>
              <a:rPr lang="en-US" altLang="en-US" sz="1600" b="1" dirty="0">
                <a:solidFill>
                  <a:schemeClr val="bg1"/>
                </a:solidFill>
              </a:rPr>
              <a:t>ми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мест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за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счет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средств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бюджетных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ассигнований</a:t>
            </a:r>
            <a:r>
              <a:rPr lang="en-US" altLang="ru-RU" sz="1600" b="1" dirty="0">
                <a:solidFill>
                  <a:schemeClr val="bg1"/>
                </a:solidFill>
              </a:rPr>
              <a:t>;</a:t>
            </a:r>
            <a:endParaRPr lang="en-US" altLang="ru-RU" sz="1600" b="1" dirty="0">
              <a:solidFill>
                <a:schemeClr val="bg1"/>
              </a:solidFill>
            </a:endParaRP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 err="1">
                <a:solidFill>
                  <a:schemeClr val="bg1"/>
                </a:solidFill>
              </a:rPr>
              <a:t>осуществлен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набор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на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ru-RU" sz="1600" b="1" i="1" dirty="0">
                <a:solidFill>
                  <a:schemeClr val="bg1"/>
                </a:solidFill>
              </a:rPr>
              <a:t>5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мест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подготовки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аспирантуре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за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счет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внебюджетных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 err="1">
                <a:solidFill>
                  <a:schemeClr val="bg1"/>
                </a:solidFill>
              </a:rPr>
              <a:t>средств</a:t>
            </a:r>
            <a:r>
              <a:rPr lang="ru-RU" altLang="en-US" sz="1600" b="1" dirty="0">
                <a:solidFill>
                  <a:schemeClr val="bg1"/>
                </a:solidFill>
              </a:rPr>
              <a:t>;</a:t>
            </a:r>
            <a:endParaRPr lang="en-US" altLang="ru-RU" sz="1600" b="1" dirty="0">
              <a:solidFill>
                <a:schemeClr val="bg1"/>
              </a:solidFill>
            </a:endParaRPr>
          </a:p>
          <a:p>
            <a:r>
              <a:rPr lang="en-US" altLang="ru-RU" b="1" dirty="0">
                <a:solidFill>
                  <a:schemeClr val="bg1"/>
                </a:solidFill>
              </a:rPr>
              <a:t>- </a:t>
            </a:r>
            <a:r>
              <a:rPr lang="en-US" altLang="en-US" b="1" dirty="0" err="1">
                <a:solidFill>
                  <a:schemeClr val="bg1"/>
                </a:solidFill>
              </a:rPr>
              <a:t>обеспечено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организационное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сопровождение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подготовки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аспирантов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и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докторантов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посредством</a:t>
            </a:r>
            <a:r>
              <a:rPr lang="en-US" altLang="ru-RU" b="1" dirty="0">
                <a:solidFill>
                  <a:schemeClr val="bg1"/>
                </a:solidFill>
              </a:rPr>
              <a:t>:</a:t>
            </a:r>
            <a:endParaRPr lang="en-US" altLang="ru-RU" b="1" dirty="0">
              <a:solidFill>
                <a:schemeClr val="bg1"/>
              </a:solidFill>
            </a:endParaRPr>
          </a:p>
          <a:p>
            <a:r>
              <a:rPr lang="en-US" altLang="en-US" sz="1500" b="1" dirty="0">
                <a:solidFill>
                  <a:schemeClr val="bg1"/>
                </a:solidFill>
              </a:rPr>
              <a:t>а</a:t>
            </a:r>
            <a:r>
              <a:rPr lang="en-US" altLang="ru-RU" sz="1500" b="1" dirty="0">
                <a:solidFill>
                  <a:schemeClr val="bg1"/>
                </a:solidFill>
              </a:rPr>
              <a:t>) </a:t>
            </a:r>
            <a:r>
              <a:rPr lang="en-US" altLang="en-US" sz="1500" b="1" dirty="0" err="1">
                <a:solidFill>
                  <a:schemeClr val="bg1"/>
                </a:solidFill>
              </a:rPr>
              <a:t>формирования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полных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пакетов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УМКД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по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дисциплинам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учебного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плана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аспирантов</a:t>
            </a:r>
            <a:r>
              <a:rPr lang="en-US" altLang="ru-RU" sz="1500" b="1" dirty="0">
                <a:solidFill>
                  <a:schemeClr val="bg1"/>
                </a:solidFill>
              </a:rPr>
              <a:t>, </a:t>
            </a:r>
            <a:r>
              <a:rPr lang="en-US" altLang="en-US" sz="1500" b="1" dirty="0" err="1">
                <a:solidFill>
                  <a:schemeClr val="bg1"/>
                </a:solidFill>
              </a:rPr>
              <a:t>необходимых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для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получения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лицензии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на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осуществление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образовательной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деятельности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с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бессрочным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сроком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действия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по</a:t>
            </a:r>
            <a:r>
              <a:rPr lang="en-US" altLang="ru-RU" sz="1500" b="1" dirty="0">
                <a:solidFill>
                  <a:schemeClr val="bg1"/>
                </a:solidFill>
              </a:rPr>
              <a:t> 15 </a:t>
            </a:r>
            <a:r>
              <a:rPr lang="en-US" altLang="en-US" sz="1500" b="1" dirty="0" err="1">
                <a:solidFill>
                  <a:schemeClr val="bg1"/>
                </a:solidFill>
              </a:rPr>
              <a:t>программам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подготовки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научных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и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научно</a:t>
            </a:r>
            <a:r>
              <a:rPr lang="en-US" altLang="ru-RU" sz="1500" b="1" dirty="0" err="1">
                <a:solidFill>
                  <a:schemeClr val="bg1"/>
                </a:solidFill>
              </a:rPr>
              <a:t>-</a:t>
            </a:r>
            <a:r>
              <a:rPr lang="en-US" altLang="en-US" sz="1500" b="1" dirty="0" err="1">
                <a:solidFill>
                  <a:schemeClr val="bg1"/>
                </a:solidFill>
              </a:rPr>
              <a:t>педагогических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кадров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в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аспирантуре</a:t>
            </a:r>
            <a:r>
              <a:rPr lang="en-US" altLang="ru-RU" sz="1500" b="1" dirty="0">
                <a:solidFill>
                  <a:schemeClr val="bg1"/>
                </a:solidFill>
              </a:rPr>
              <a:t>;</a:t>
            </a:r>
            <a:endParaRPr lang="en-US" altLang="ru-RU" sz="1500" b="1" dirty="0">
              <a:solidFill>
                <a:schemeClr val="bg1"/>
              </a:solidFill>
            </a:endParaRPr>
          </a:p>
          <a:p>
            <a:r>
              <a:rPr lang="en-US" altLang="en-US" sz="1500" b="1" dirty="0">
                <a:solidFill>
                  <a:schemeClr val="bg1"/>
                </a:solidFill>
              </a:rPr>
              <a:t>б</a:t>
            </a:r>
            <a:r>
              <a:rPr lang="en-US" altLang="ru-RU" sz="1500" b="1" dirty="0">
                <a:solidFill>
                  <a:schemeClr val="bg1"/>
                </a:solidFill>
              </a:rPr>
              <a:t>) </a:t>
            </a:r>
            <a:r>
              <a:rPr lang="en-US" altLang="en-US" sz="1500" b="1" dirty="0" err="1">
                <a:solidFill>
                  <a:schemeClr val="bg1"/>
                </a:solidFill>
              </a:rPr>
              <a:t>введения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в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действие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локальной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нормативной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</a:rPr>
              <a:t>документации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«ДОННАСА</a:t>
            </a:r>
            <a:r>
              <a:rPr lang="en-US" altLang="ru-RU" sz="1500" b="1" dirty="0">
                <a:solidFill>
                  <a:schemeClr val="bg1"/>
                </a:solidFill>
              </a:rPr>
              <a:t> – </a:t>
            </a:r>
            <a:r>
              <a:rPr lang="en-US" altLang="en-US" sz="1500" b="1" dirty="0" err="1">
                <a:solidFill>
                  <a:schemeClr val="bg1"/>
                </a:solidFill>
              </a:rPr>
              <a:t>филиал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НИУ</a:t>
            </a:r>
            <a:r>
              <a:rPr lang="en-US" altLang="ru-RU" sz="1500" b="1" dirty="0">
                <a:solidFill>
                  <a:schemeClr val="bg1"/>
                </a:solidFill>
              </a:rPr>
              <a:t> </a:t>
            </a:r>
            <a:r>
              <a:rPr lang="en-US" altLang="en-US" sz="1500" b="1" dirty="0">
                <a:solidFill>
                  <a:schemeClr val="bg1"/>
                </a:solidFill>
              </a:rPr>
              <a:t>МГСУ»</a:t>
            </a:r>
            <a:endParaRPr lang="en-US" altLang="en-US" sz="1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1811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ВЫВОДЫ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овое поле 5"/>
          <p:cNvSpPr txBox="1"/>
          <p:nvPr/>
        </p:nvSpPr>
        <p:spPr>
          <a:xfrm>
            <a:off x="314464" y="1637650"/>
            <a:ext cx="11807188" cy="51619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600" b="1" dirty="0">
                <a:solidFill>
                  <a:schemeClr val="bg1"/>
                </a:solidFill>
              </a:rPr>
              <a:t>- выдвижение новых научных инициатив, становление и развитие новых научных школ с приоритетом для фундаментальных научных исследований в целях выполнения Академией ее миссии и обеспечения опережающего развития экономики Донецкой Народной Республики</a:t>
            </a:r>
            <a:endParaRPr lang="ru-RU" altLang="ru-RU" sz="1600" b="1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>
                <a:solidFill>
                  <a:schemeClr val="bg1"/>
                </a:solidFill>
              </a:rPr>
              <a:t>- </a:t>
            </a:r>
            <a:r>
              <a:rPr lang="en-US" altLang="en-US" sz="1600" b="1" dirty="0">
                <a:solidFill>
                  <a:schemeClr val="bg1"/>
                </a:solidFill>
              </a:rPr>
              <a:t>резкое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увеличение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объемов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работ</a:t>
            </a:r>
            <a:r>
              <a:rPr lang="en-US" altLang="ru-RU" sz="1600" b="1" dirty="0">
                <a:solidFill>
                  <a:schemeClr val="bg1"/>
                </a:solidFill>
              </a:rPr>
              <a:t>, </a:t>
            </a:r>
            <a:r>
              <a:rPr lang="en-US" altLang="en-US" sz="1600" b="1" dirty="0">
                <a:solidFill>
                  <a:schemeClr val="bg1"/>
                </a:solidFill>
              </a:rPr>
              <a:t>выполняемых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на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условиях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как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внебюджетного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финансирования</a:t>
            </a:r>
            <a:r>
              <a:rPr lang="en-US" altLang="ru-RU" sz="1600" b="1" dirty="0">
                <a:solidFill>
                  <a:schemeClr val="bg1"/>
                </a:solidFill>
              </a:rPr>
              <a:t>, </a:t>
            </a:r>
            <a:r>
              <a:rPr lang="en-US" altLang="en-US" sz="1600" b="1" dirty="0">
                <a:solidFill>
                  <a:schemeClr val="bg1"/>
                </a:solidFill>
              </a:rPr>
              <a:t>так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и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на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условиях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предоставления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грантов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на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проведение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фундаментальных</a:t>
            </a:r>
            <a:r>
              <a:rPr lang="en-US" altLang="ru-RU" sz="1600" b="1" dirty="0">
                <a:solidFill>
                  <a:schemeClr val="bg1"/>
                </a:solidFill>
              </a:rPr>
              <a:t>, </a:t>
            </a:r>
            <a:r>
              <a:rPr lang="en-US" altLang="en-US" sz="1600" b="1" dirty="0">
                <a:solidFill>
                  <a:schemeClr val="bg1"/>
                </a:solidFill>
              </a:rPr>
              <a:t>прикладных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и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поисковых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научных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исследований</a:t>
            </a:r>
            <a:r>
              <a:rPr lang="en-US" altLang="ru-RU" sz="1600" b="1" dirty="0">
                <a:solidFill>
                  <a:schemeClr val="bg1"/>
                </a:solidFill>
              </a:rPr>
              <a:t>. </a:t>
            </a:r>
            <a:r>
              <a:rPr lang="en-US" altLang="en-US" sz="1600" b="1" dirty="0">
                <a:solidFill>
                  <a:schemeClr val="bg1"/>
                </a:solidFill>
              </a:rPr>
              <a:t>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качестве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уже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начатых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мероприятий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в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этом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направлении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стоит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</a:rPr>
              <a:t>отметить</a:t>
            </a:r>
            <a:r>
              <a:rPr lang="en-US" altLang="ru-RU" sz="1600" b="1" dirty="0">
                <a:solidFill>
                  <a:schemeClr val="bg1"/>
                </a:solidFill>
              </a:rPr>
              <a:t>:</a:t>
            </a:r>
            <a:endParaRPr lang="en-US" altLang="ru-RU" sz="1600" b="1" dirty="0">
              <a:solidFill>
                <a:schemeClr val="bg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1"/>
                </a:solidFill>
              </a:rPr>
              <a:t>начало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работ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выполнению</a:t>
            </a:r>
            <a:r>
              <a:rPr lang="en-US" altLang="ru-RU" sz="1400" b="1" dirty="0">
                <a:solidFill>
                  <a:schemeClr val="bg1"/>
                </a:solidFill>
              </a:rPr>
              <a:t> 10-</a:t>
            </a:r>
            <a:r>
              <a:rPr lang="en-US" altLang="en-US" sz="1400" b="1" dirty="0">
                <a:solidFill>
                  <a:schemeClr val="bg1"/>
                </a:solidFill>
              </a:rPr>
              <a:t>ти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новых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НИОКР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рамках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государственных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заданий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на</a:t>
            </a:r>
            <a:r>
              <a:rPr lang="en-US" altLang="ru-RU" sz="1400" b="1" dirty="0">
                <a:solidFill>
                  <a:schemeClr val="bg1"/>
                </a:solidFill>
              </a:rPr>
              <a:t> 2026-28 </a:t>
            </a:r>
            <a:r>
              <a:rPr lang="en-US" altLang="en-US" sz="1400" b="1" dirty="0">
                <a:solidFill>
                  <a:schemeClr val="bg1"/>
                </a:solidFill>
              </a:rPr>
              <a:t>гг</a:t>
            </a:r>
            <a:r>
              <a:rPr lang="en-US" altLang="ru-RU" sz="1400" b="1" dirty="0">
                <a:solidFill>
                  <a:schemeClr val="bg1"/>
                </a:solidFill>
              </a:rPr>
              <a:t>. </a:t>
            </a:r>
            <a:r>
              <a:rPr lang="ru-RU" altLang="en-US" sz="1400" b="1" dirty="0">
                <a:solidFill>
                  <a:schemeClr val="bg1"/>
                </a:solidFill>
              </a:rPr>
              <a:t>и молодежной лаборатории </a:t>
            </a:r>
            <a:r>
              <a:rPr lang="en-US" altLang="en-US" sz="1400" b="1" dirty="0">
                <a:solidFill>
                  <a:schemeClr val="bg1"/>
                </a:solidFill>
              </a:rPr>
              <a:t>на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условиях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бюджетного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финансирования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ru-RU" sz="1400" b="1" dirty="0">
                <a:solidFill>
                  <a:schemeClr val="bg1"/>
                </a:solidFill>
              </a:rPr>
              <a:t> 2026 </a:t>
            </a:r>
            <a:r>
              <a:rPr lang="en-US" altLang="en-US" sz="1400" b="1" dirty="0">
                <a:solidFill>
                  <a:schemeClr val="bg1"/>
                </a:solidFill>
              </a:rPr>
              <a:t>г</a:t>
            </a:r>
            <a:r>
              <a:rPr lang="en-US" altLang="ru-RU" sz="1400" b="1" dirty="0">
                <a:solidFill>
                  <a:schemeClr val="bg1"/>
                </a:solidFill>
              </a:rPr>
              <a:t>. </a:t>
            </a:r>
            <a:r>
              <a:rPr lang="en-US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объеме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i="1" dirty="0">
                <a:solidFill>
                  <a:schemeClr val="bg1"/>
                </a:solidFill>
              </a:rPr>
              <a:t>81,71987604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млн</a:t>
            </a:r>
            <a:r>
              <a:rPr lang="en-US" altLang="ru-RU" sz="1400" b="1" dirty="0">
                <a:solidFill>
                  <a:schemeClr val="bg1"/>
                </a:solidFill>
              </a:rPr>
              <a:t>. </a:t>
            </a:r>
            <a:r>
              <a:rPr lang="en-US" altLang="en-US" sz="1400" b="1" dirty="0">
                <a:solidFill>
                  <a:schemeClr val="bg1"/>
                </a:solidFill>
              </a:rPr>
              <a:t>руб</a:t>
            </a:r>
            <a:r>
              <a:rPr lang="en-US" altLang="ru-RU" sz="1400" b="1" dirty="0">
                <a:solidFill>
                  <a:schemeClr val="bg1"/>
                </a:solidFill>
              </a:rPr>
              <a:t>;</a:t>
            </a:r>
            <a:endParaRPr lang="en-US" altLang="ru-RU" sz="1400" b="1" dirty="0">
              <a:solidFill>
                <a:schemeClr val="bg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1"/>
                </a:solidFill>
              </a:rPr>
              <a:t>активную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работу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исполнителей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под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руководством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старшего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преподавателя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кафедры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ЗиК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Лозинской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ru-RU" sz="1400" b="1" dirty="0">
                <a:solidFill>
                  <a:schemeClr val="bg1"/>
                </a:solidFill>
              </a:rPr>
              <a:t>. </a:t>
            </a:r>
            <a:r>
              <a:rPr lang="en-US" altLang="en-US" sz="1400" b="1" dirty="0">
                <a:solidFill>
                  <a:schemeClr val="bg1"/>
                </a:solidFill>
              </a:rPr>
              <a:t>А</a:t>
            </a:r>
            <a:r>
              <a:rPr lang="en-US" altLang="ru-RU" sz="1400" b="1" dirty="0">
                <a:solidFill>
                  <a:schemeClr val="bg1"/>
                </a:solidFill>
              </a:rPr>
              <a:t>. </a:t>
            </a:r>
            <a:r>
              <a:rPr lang="en-US" altLang="en-US" sz="1400" b="1" dirty="0">
                <a:solidFill>
                  <a:schemeClr val="bg1"/>
                </a:solidFill>
              </a:rPr>
              <a:t>по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получению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разрешительных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документов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на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возобновление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работ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направлении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кадастровой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деятельности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СНТЦ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" altLang="en-US" sz="1400" b="1" dirty="0">
                <a:solidFill>
                  <a:schemeClr val="bg1"/>
                </a:solidFill>
              </a:rPr>
              <a:t>«</a:t>
            </a:r>
            <a:r>
              <a:rPr lang="en-US" altLang="en-US" sz="1400" b="1" dirty="0">
                <a:solidFill>
                  <a:schemeClr val="bg1"/>
                </a:solidFill>
              </a:rPr>
              <a:t>Градостроительство</a:t>
            </a:r>
            <a:r>
              <a:rPr lang="" altLang="en-US" sz="1400" b="1" dirty="0">
                <a:solidFill>
                  <a:schemeClr val="bg1"/>
                </a:solidFill>
              </a:rPr>
              <a:t>»</a:t>
            </a:r>
            <a:r>
              <a:rPr lang="en-US" altLang="ru-RU" sz="1400" b="1" dirty="0">
                <a:solidFill>
                  <a:schemeClr val="bg1"/>
                </a:solidFill>
              </a:rPr>
              <a:t>;</a:t>
            </a:r>
            <a:endParaRPr lang="en-US" altLang="ru-RU" sz="1400" b="1" dirty="0">
              <a:solidFill>
                <a:schemeClr val="bg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1"/>
                </a:solidFill>
              </a:rPr>
              <a:t>завершение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работ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корректировке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документов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на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аккредитацию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ЦИСИиК</a:t>
            </a:r>
            <a:r>
              <a:rPr lang="en-US" altLang="ru-RU" sz="1400" b="1" dirty="0">
                <a:solidFill>
                  <a:schemeClr val="bg1"/>
                </a:solidFill>
              </a:rPr>
              <a:t> (</a:t>
            </a:r>
            <a:r>
              <a:rPr lang="en-US" altLang="en-US" sz="1400" b="1" dirty="0">
                <a:solidFill>
                  <a:schemeClr val="bg1"/>
                </a:solidFill>
              </a:rPr>
              <a:t>вторичное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рассмотрение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поданных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документов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НИУ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МГСУ</a:t>
            </a:r>
            <a:r>
              <a:rPr lang="en-US" altLang="ru-RU" sz="1400" b="1" dirty="0">
                <a:solidFill>
                  <a:schemeClr val="bg1"/>
                </a:solidFill>
              </a:rPr>
              <a:t>);</a:t>
            </a:r>
            <a:endParaRPr lang="en-US" altLang="ru-RU" sz="1400" b="1" dirty="0">
              <a:solidFill>
                <a:schemeClr val="bg1"/>
              </a:solidFill>
            </a:endParaRPr>
          </a:p>
          <a:p>
            <a:pPr marL="285750" indent="-285750" algn="just" fontAlgn="auto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1"/>
                </a:solidFill>
              </a:rPr>
              <a:t>рассмотрение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МНВО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РФ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поданных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академией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предложений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по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дальнейшей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деятельности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еще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одной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молодежной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лаборатории</a:t>
            </a:r>
            <a:r>
              <a:rPr lang="en-US" altLang="ru-RU" sz="1400" b="1" dirty="0">
                <a:solidFill>
                  <a:schemeClr val="bg1"/>
                </a:solidFill>
              </a:rPr>
              <a:t> (</a:t>
            </a:r>
            <a:r>
              <a:rPr lang="en-US" altLang="en-US" sz="1400" b="1" dirty="0">
                <a:solidFill>
                  <a:schemeClr val="bg1"/>
                </a:solidFill>
              </a:rPr>
              <a:t>кафедры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ТБ</a:t>
            </a:r>
            <a:r>
              <a:rPr lang="en-US" altLang="ru-RU" sz="1400" b="1" dirty="0">
                <a:solidFill>
                  <a:schemeClr val="bg1"/>
                </a:solidFill>
              </a:rPr>
              <a:t>) </a:t>
            </a:r>
            <a:r>
              <a:rPr lang="en-US" altLang="en-US" sz="1400" b="1" dirty="0">
                <a:solidFill>
                  <a:schemeClr val="bg1"/>
                </a:solidFill>
              </a:rPr>
              <a:t>на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бюджетный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цикл</a:t>
            </a:r>
            <a:r>
              <a:rPr lang="en-US" altLang="ru-RU" sz="1400" b="1" dirty="0">
                <a:solidFill>
                  <a:schemeClr val="bg1"/>
                </a:solidFill>
              </a:rPr>
              <a:t> 2026-2028 </a:t>
            </a:r>
            <a:r>
              <a:rPr lang="en-US" altLang="en-US" sz="1400" b="1" dirty="0">
                <a:solidFill>
                  <a:schemeClr val="bg1"/>
                </a:solidFill>
              </a:rPr>
              <a:t>гг</a:t>
            </a:r>
            <a:r>
              <a:rPr lang="en-US" altLang="ru-RU" sz="1400" b="1" dirty="0">
                <a:solidFill>
                  <a:schemeClr val="bg1"/>
                </a:solidFill>
              </a:rPr>
              <a:t>.</a:t>
            </a:r>
            <a:endParaRPr lang="en-US" altLang="ru-RU" sz="1400" b="1" dirty="0">
              <a:solidFill>
                <a:schemeClr val="bg1"/>
              </a:solidFill>
            </a:endParaRPr>
          </a:p>
          <a:p>
            <a:pPr indent="0" algn="just" fontAlgn="auto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600" b="1" dirty="0">
                <a:solidFill>
                  <a:schemeClr val="bg1"/>
                </a:solidFill>
              </a:rPr>
              <a:t>- необходимость дальнейшего развития в Академии технологического предпринимательства и соответствующей инновационной инфраструктуры с целью более эффективного продвижения в производство результатов интеллектуальной деятельности НИР. На этой основе необходимо расширить спектр используемых форм коммерциализации результатов НИОКР, основываясь на лучших примерах трансфера технологий других образовательных организаций высшего образования Российской Федерации;</a:t>
            </a:r>
            <a:endParaRPr lang="ru-RU" altLang="ru-RU" sz="1600" b="1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</a:rPr>
              <a:t>- выполнение всего комплекса мероприятий, направленных на восстановление эффективной системы подготовки высококвалифицированных научных и научно-педагогических кадров для региона, которая серьезно пострадала вследствие прошедшей реорганизации (восстановление деятельности диссертационных советов и выпуска в прежнем статусе периодических научных изданий)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780" y="932815"/>
            <a:ext cx="10015855" cy="6451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Ключевые задачи, ориентированные на обеспечение дальнейшего успешного развитию научно-исследовательского комплекса Академии: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3426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РЕШЕНИЯ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116205" y="980440"/>
            <a:ext cx="11957685" cy="581787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p>
            <a:pPr indent="457200" algn="just"/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Заслушав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обсудив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доклад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директора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управления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исследовательской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инноваций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Ф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Мущанова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начальника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НИЧ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Б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Мартыновой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об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анализе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текущего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состояния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определения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перспективных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направлений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исследовательской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производственной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инновационной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академии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Ученый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Совет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>
                <a:solidFill>
                  <a:schemeClr val="bg1">
                    <a:lumMod val="95000"/>
                  </a:schemeClr>
                </a:solidFill>
              </a:rPr>
              <a:t>постановляет</a:t>
            </a:r>
            <a:r>
              <a:rPr lang="en-US" altLang="ru-RU" b="1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n-US" altLang="ru-RU" b="1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1.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технической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2025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признать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удовлетворительными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Информацию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принять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сведению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провести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обсуждение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заседаниях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кафедр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Ученых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Советах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факультетов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31.03.2026,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деканы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заведующие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кафедрами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2.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выдвижение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новых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инициатив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становление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развитие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новых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школ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целях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Академией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миссии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предусмотренной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Программой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развития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опережающего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развития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экономики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Донецкой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Народной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Республики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посредством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НИОКР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оказания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консультационных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услуг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сумму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70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млн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руб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которых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финансируемых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счет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государственного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федерального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бюджета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49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млн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руб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./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инновационным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внедрением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направлениям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исследований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начальник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руководители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государственных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заданий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);    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НИОКР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оказано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консультационных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услуг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счет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хоздоговорной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17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млн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руб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./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начальник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продолжить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активное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участие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рамках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зафиксированных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договоров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коллективов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НОЦ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мирового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уровня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Кузбасс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Донбасс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НОЦ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Юга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России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условия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функционирования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запланированных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высокий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уровень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фундаментальных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прикладных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исследований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выполняемых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коллективом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молодежной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лаборатории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Материалы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для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Арктики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начальник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руководитель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лаборатории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дальнейшее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увеличение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объемов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направлениям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фундаментальных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прикладных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поисковых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исследований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выполняемых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условиях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грантовой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поддержки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 .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3426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РЕШЕНИЯ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116205" y="980440"/>
            <a:ext cx="11957685" cy="581787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3.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Продолжить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обновление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материально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технической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базы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для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проведения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исследований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ориентированных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развитие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школ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приоритетных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направлений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2026-2030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Одним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приоритетов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этом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направлении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2026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считать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реконструкции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Полигона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испытанию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башенных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конструкций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опор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линий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электропередач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филиала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УИПиКБ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4.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Продолжить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актуализации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региональной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нормативно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правовой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базы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используемой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Минстроем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ДНР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части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гармонизации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российским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законодательством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международными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нормами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использованием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потенциала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кластера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Общественная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организация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Южно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Российский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технический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комплекс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сфере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градостроительной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жилищно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коммунального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хозяйства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каф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МСО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5.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Завершить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организационные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мероприятия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получению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разрешительных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документов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возобновление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направлении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кадастровой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для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СНТЦ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Градостроительство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начальник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руководитель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СНТЦ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- 01.07.2026);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прохождение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процедуры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аккредитации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ЦИСИиК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стороны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МГСУ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начальник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руководитель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ЦИСИиК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- 01.09.2026);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6.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основе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дальнейшего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развития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Академии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современной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инновационной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инфраструктуры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расширения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спектра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используемых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форм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коммерциализации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НИОКР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количественный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качественный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рост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внедрения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интеллектуальной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производство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 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7.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целью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достижения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плановых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показателей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подготовки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кадров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высшей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квалификации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предусмотренных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Программой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развития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2023 – 2032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плановых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контрольных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цифр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приема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аспирантуру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бюджетную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форму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обучения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2026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организационное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сопровождение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подготовки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аспирантов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докторантов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трудоустройство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выпускников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образовательных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программ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высшего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образования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программ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магистратуры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подразделениях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рамках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реализации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Перспективного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плана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подготовки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кадрового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резерва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чего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долю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ППС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возрасте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39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лет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35%;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3426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РЕШЕНИЯ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116205" y="980440"/>
            <a:ext cx="11957685" cy="581787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выполнение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плана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защит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кандидатских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докторских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диссертаций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сотрудниками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2026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.; 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долю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обучающихся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вовлеченных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исследовательскую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проектную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45%;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долю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магистратов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прошедших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практику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подразделениях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50 %;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провести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необходимый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комплекс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подготовительных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мероприятий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предшествующих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открытию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диссертационных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советов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базе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endParaRPr lang="en-US" altLang="en-US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филиала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отдела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ПКВНК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соискатели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руководители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председатель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совета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молодых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ученых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8.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количество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публикаций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рецензируемых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изданиях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рост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цитируемости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публикаций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типов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“Article”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“Review”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изданиях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подготовленных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сотрудниками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филиал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МГСУ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индексируемых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международных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наукометрических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базах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SCOPUS, WoS, RSCI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платформе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Web of Science),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входящих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Белый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список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показателя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7,0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единиц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100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педагогических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работников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входящих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перечень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рецензируемых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изданий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которых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должны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быть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опубликованы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основные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результаты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диссертаций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соискание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ученой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степени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кандидата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соискание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ученой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степени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доктора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или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публикаций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журналах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индексируемых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международных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базах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данных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определяемых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соответствии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рекомендациями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Высшей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аттестационной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комиссии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Министерстве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науки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высшего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образования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Российской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Федерации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44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расчете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100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педагогических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работников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кафедрами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кафедрах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); 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восстановление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статуса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периодических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изданий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издаваемых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базе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ДОННАСА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филиал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НИУ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МГСУ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нач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издательства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 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9.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долю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молодых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ученых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вовлеченных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ориентированную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строительную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отрасль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техническую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деятельность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50%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председатель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совета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молодых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ученых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 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  <a:p>
            <a:pPr indent="457200" algn="just"/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7344" y="305745"/>
            <a:ext cx="3426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en-US" sz="2400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РЕШЕНИЯ</a:t>
            </a:r>
            <a:endParaRPr lang="ru-RU" altLang="en-US" sz="2400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8"/>
          <p:cNvCxnSpPr/>
          <p:nvPr/>
        </p:nvCxnSpPr>
        <p:spPr>
          <a:xfrm>
            <a:off x="529698" y="873421"/>
            <a:ext cx="750462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116205" y="980440"/>
            <a:ext cx="11957685" cy="581787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p>
            <a:pPr indent="457200" algn="just"/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10.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текущем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представить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менее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3-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проектов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для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участия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конкурсном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отборе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исследовательских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финансируемых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из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средств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Консорциума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Строительство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архитектура</a:t>
            </a:r>
            <a:r>
              <a:rPr lang="" altLang="en-US" sz="1600" b="1">
                <a:solidFill>
                  <a:schemeClr val="bg1">
                    <a:lumMod val="95000"/>
                  </a:schemeClr>
                </a:solidFill>
              </a:rPr>
              <a:t>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этом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заявляемых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проектах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обеспечить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высокую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степень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коллаборации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образовательными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организациями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высшего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образования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партнерами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членами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консорциума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директор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УНИДиИ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отдел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НСиГП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ответственные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за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научную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работу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на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кафедрах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срок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течение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600" b="1">
                <a:solidFill>
                  <a:schemeClr val="bg1">
                    <a:lumMod val="95000"/>
                  </a:schemeClr>
                </a:solidFill>
              </a:rPr>
              <a:t>года</a:t>
            </a:r>
            <a:r>
              <a:rPr lang="en-US" altLang="ru-RU" sz="1600" b="1">
                <a:solidFill>
                  <a:schemeClr val="bg1">
                    <a:lumMod val="95000"/>
                  </a:schemeClr>
                </a:solidFill>
              </a:rPr>
              <a:t>).</a:t>
            </a:r>
            <a:endParaRPr lang="en-US" altLang="ru-RU" sz="1600" b="1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82697" y="2891671"/>
            <a:ext cx="5626605" cy="70788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5659" r="27923" b="14556"/>
          <a:stretch>
            <a:fillRect/>
          </a:stretch>
        </p:blipFill>
        <p:spPr>
          <a:xfrm>
            <a:off x="9664075" y="380774"/>
            <a:ext cx="968190" cy="869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4041" y="6386097"/>
            <a:ext cx="3463925" cy="275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200" spc="300" dirty="0">
                <a:solidFill>
                  <a:schemeClr val="bg1"/>
                </a:solidFill>
              </a:rPr>
              <a:t>ДОННАСА-филиал НИУ МГСУ 2026</a:t>
            </a:r>
            <a:endParaRPr lang="en-US" sz="1200" spc="3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0" y="380774"/>
            <a:ext cx="2479919" cy="974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2265" y="380774"/>
            <a:ext cx="143781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ДОНБАССКАЯ НАЦИОНАЛЬНАЯ АКАДЕМИЯ СТРОИТЕЛЬСТВА И АРХИТЕКТУРЫ – ФИЛИАЛ НИУ МГСУ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8"/>
          <p:cNvCxnSpPr/>
          <p:nvPr/>
        </p:nvCxnSpPr>
        <p:spPr>
          <a:xfrm>
            <a:off x="359100" y="829621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81" y="4927383"/>
            <a:ext cx="304762" cy="30476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81" y="4124021"/>
            <a:ext cx="304762" cy="30476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81" y="3402417"/>
            <a:ext cx="304762" cy="30476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81" y="2830066"/>
            <a:ext cx="304762" cy="30476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81" y="2214411"/>
            <a:ext cx="304762" cy="30476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25" y="1625471"/>
            <a:ext cx="304762" cy="304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8445" y="147320"/>
            <a:ext cx="9978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Инновационные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разработки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приоритетным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направлениям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региональной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экономики</a:t>
            </a:r>
            <a:endParaRPr 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58445" y="1071880"/>
            <a:ext cx="1142809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60045" algn="just" defTabSz="444500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>
                <a:latin typeface="Calibri" panose="020F0502020204030204"/>
                <a:ea typeface="Calibri" panose="020F0502020204030204"/>
              </a:rPr>
              <a:t>О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беспечено выполнение НИОКР и оказание научно-консультационных услуг на сумму в объеме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103,1654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 при запланированных </a:t>
            </a:r>
            <a:r>
              <a:rPr lang="zh-CN" sz="1600" b="1" i="1" dirty="0">
                <a:latin typeface="Calibri" panose="020F0502020204030204"/>
                <a:ea typeface="Calibri" panose="020F0502020204030204"/>
              </a:rPr>
              <a:t>97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 (300 тыс. руб/чел.). Из запланированного объема реализовано:</a:t>
            </a:r>
            <a:endParaRPr lang="zh-CN" sz="1600" b="1" dirty="0">
              <a:latin typeface="Calibri" panose="020F0502020204030204"/>
              <a:ea typeface="Calibri" panose="020F0502020204030204"/>
            </a:endParaRPr>
          </a:p>
          <a:p>
            <a:pPr marL="0" indent="0" algn="just" defTabSz="444500">
              <a:spcBef>
                <a:spcPct val="0"/>
              </a:spcBef>
              <a:spcAft>
                <a:spcPct val="0"/>
              </a:spcAft>
            </a:pPr>
            <a:r>
              <a:rPr lang="zh-CN" sz="1600" b="1" dirty="0">
                <a:latin typeface="Calibri" panose="020F0502020204030204"/>
                <a:ea typeface="Calibri" panose="020F0502020204030204"/>
              </a:rPr>
              <a:t>- выполнение и внедрение в рамках госбюджетной финансируемой тематики (фундаментальные и прикладные исследования –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77,4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руб., из них профинансировано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69,2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</a:t>
            </a:r>
            <a:r>
              <a:rPr lang="ru-RU" altLang="zh-CN" sz="1600" b="1" dirty="0">
                <a:latin typeface="Calibri" panose="020F0502020204030204"/>
                <a:ea typeface="Calibri" panose="020F0502020204030204"/>
              </a:rPr>
              <a:t>)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;</a:t>
            </a:r>
            <a:endParaRPr lang="zh-CN" sz="1600" b="1" dirty="0">
              <a:latin typeface="Calibri" panose="020F0502020204030204"/>
              <a:ea typeface="Calibri" panose="020F0502020204030204"/>
            </a:endParaRPr>
          </a:p>
          <a:p>
            <a:pPr marL="0" indent="0" algn="just" defTabSz="444500">
              <a:spcBef>
                <a:spcPct val="0"/>
              </a:spcBef>
              <a:spcAft>
                <a:spcPct val="0"/>
              </a:spcAft>
            </a:pPr>
            <a:r>
              <a:rPr lang="zh-CN" sz="1600" b="1" dirty="0">
                <a:latin typeface="Calibri" panose="020F0502020204030204"/>
                <a:ea typeface="Calibri" panose="020F0502020204030204"/>
              </a:rPr>
              <a:t>- выполненные и внедренные в рамках внебюджетной финансируемой тематики научно-консультационные услуги –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17,8494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 (выполнено),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16,2893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 (профинансировано);</a:t>
            </a:r>
            <a:endParaRPr lang="zh-CN" sz="1600" b="1" dirty="0">
              <a:latin typeface="Calibri" panose="020F0502020204030204"/>
              <a:ea typeface="Calibri" panose="020F0502020204030204"/>
            </a:endParaRPr>
          </a:p>
          <a:p>
            <a:pPr marL="0" indent="0" algn="just" defTabSz="444500">
              <a:spcBef>
                <a:spcPct val="0"/>
              </a:spcBef>
              <a:spcAft>
                <a:spcPct val="0"/>
              </a:spcAft>
            </a:pPr>
            <a:r>
              <a:rPr lang="zh-CN" sz="1600" b="1" dirty="0">
                <a:latin typeface="Calibri" panose="020F0502020204030204"/>
                <a:ea typeface="Calibri" panose="020F0502020204030204"/>
              </a:rPr>
              <a:t>- исследования, выполненные в рамках гранта, предоставленного Российским научным фондом –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7,0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 (выполнено и профинансировано);</a:t>
            </a:r>
            <a:endParaRPr lang="zh-CN" sz="1600" b="1" dirty="0">
              <a:latin typeface="Calibri" panose="020F0502020204030204"/>
              <a:ea typeface="Calibri" panose="020F0502020204030204"/>
            </a:endParaRPr>
          </a:p>
          <a:p>
            <a:pPr marL="0" indent="0" algn="just" defTabSz="444500">
              <a:spcBef>
                <a:spcPct val="0"/>
              </a:spcBef>
              <a:spcAft>
                <a:spcPct val="0"/>
              </a:spcAft>
            </a:pPr>
            <a:r>
              <a:rPr lang="zh-CN" sz="1600" b="1" dirty="0">
                <a:latin typeface="Calibri" panose="020F0502020204030204"/>
                <a:ea typeface="Calibri" panose="020F0502020204030204"/>
              </a:rPr>
              <a:t>- работы, выполненные на безоплатной основе в порядке оказания технической помощи предприятиям и организациям ДНР – </a:t>
            </a:r>
            <a:r>
              <a:rPr lang="zh-CN" sz="1600" b="1" i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</a:rPr>
              <a:t>0,923</a:t>
            </a:r>
            <a:r>
              <a:rPr lang="zh-CN" sz="1600" b="1" dirty="0">
                <a:latin typeface="Calibri" panose="020F0502020204030204"/>
                <a:ea typeface="Calibri" panose="020F0502020204030204"/>
              </a:rPr>
              <a:t> млн. руб.</a:t>
            </a:r>
            <a:endParaRPr lang="zh-CN" sz="1600" b="1" dirty="0">
              <a:latin typeface="Calibri" panose="020F0502020204030204"/>
              <a:ea typeface="Calibri" panose="020F0502020204030204"/>
            </a:endParaRPr>
          </a:p>
        </p:txBody>
      </p:sp>
      <p:pic>
        <p:nvPicPr>
          <p:cNvPr id="3" name="Рисунок 1"/>
          <p:cNvPicPr/>
          <p:nvPr/>
        </p:nvPicPr>
        <p:blipFill rotWithShape="1">
          <a:blip r:embed="rId4"/>
          <a:srcRect l="11335" t="22773" r="26994" b="14974"/>
          <a:stretch>
            <a:fillRect/>
          </a:stretch>
        </p:blipFill>
        <p:spPr bwMode="auto">
          <a:xfrm>
            <a:off x="2260600" y="3515995"/>
            <a:ext cx="6831965" cy="299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71178" y="351912"/>
            <a:ext cx="55663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Госбюджетная тематика</a:t>
            </a:r>
            <a:endParaRPr lang="ru-RU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38545" y="866944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33350" y="1057910"/>
            <a:ext cx="11804650" cy="3207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1.«Разработка составов и технологии конструкционных и конструкционно-теплоизоляционных эффективных строительных материалов и изделий, в том числе с использованием техногенного сырья (в рамках реализации программы развития отрасли строительных материалов Донецкой Народной Республики)». Руководитель работы: Н. М. Зайченко, ректор, д.т.н.,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2.«Ресурсо- и энергоэффективные влажные асфальтополимершлакобетонные смеси для текущего ремонта нежестких одежд автомобильных дорог». Руководитель работы: В. И. Братчун, заведующий кафедрой «АДА»,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3.«Архитектурная организация и совершенствование объемно-планировочных решений зданий и сооружений в условиях нового строительства и реконструкции в городах Донецкого региона». Руководитель работы: Х. А. Бенаи, заведующий кафедрой «АПиДАС», д.арх.,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4.«Организационно-аналитическое обеспечение эффективности принимаемых решений в строительстве и жилищно-коммунальном хозяйстве». Руководитель работы: В. Г. Севка, первый проректор, д.э.н.,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5. Повышение долговечности и снижение стоимости технического обслуживания зданий и сооружений в сложных инженерно-геологических условиях. Руководитель работы: Е. В. Горохов, заведующий кафедрой «МКиС», д.т.н., профессор.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6.«Оценка технического состояния воздушных линий электропередачи, открытых распределительных устройств и опор под оборудование на подстанциях Донбасса на основе диагностики и мониторинга остаточного ресурса и действительной работы конструкций». Руководитель работы: Е. В. Горохов, заведующий кафедрой «МКиС», д.т.н.,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7.«Комплексное обоснование размещения полигонов для хранения и развития системы переработки твердых коммунальных отходов в Донецкой Народной Республике». Руководитель работы: В. Ф. Мущанов, проректор, д.т.н.,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8.«Повышение технико-экономической эффективности функционирования систем водоснабжения и водоотведения населенных пунктов ДНР». Руководитель работы: В. И. Нездойминова, заведующий кафедрой «ВВиОВР», д.т.н., профессор.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9.«Повышение эксплуатационной эффективности автотранспортных средств совершенствованием их технологических, конструкционных и режимных параметров». Руководитель работы: Н. В. Савенков, заведующий кафедрой «АТСЭ», к. т. н., доцент. </a:t>
            </a:r>
            <a:endParaRPr lang="zh-CN" sz="900" b="1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4445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sz="900" b="1">
                <a:latin typeface="Times New Roman" panose="02020603050405020304"/>
                <a:ea typeface="Times New Roman" panose="02020603050405020304"/>
                <a:sym typeface="+mn-ea"/>
              </a:rPr>
              <a:t>10. Обоснование научных принципов проектирования составов и технологий высокофункциональных бетонов, твердеющих при отрицательных температурах, с комплексом органоминеральных модификаторов, в том числе с использованием отходов промышленности, с заданным комплексом эксплуатационных свойств для условий Арктики с учетом необходимости обеспечения безопасности эксплуатации сооружений. Руководитель работы: С. В. Лахтарина, заведующий кафедрой «ТСКИиМ», к. т. н., доцент.</a:t>
            </a:r>
            <a:endParaRPr lang="zh-CN" altLang="en-US" sz="900" b="1"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pic>
        <p:nvPicPr>
          <p:cNvPr id="3" name="Рисунок 1"/>
          <p:cNvPicPr/>
          <p:nvPr/>
        </p:nvPicPr>
        <p:blipFill rotWithShape="1">
          <a:blip r:embed="rId3"/>
          <a:srcRect l="16328" t="31167" r="33321" b="18830"/>
          <a:stretch>
            <a:fillRect/>
          </a:stretch>
        </p:blipFill>
        <p:spPr bwMode="auto">
          <a:xfrm>
            <a:off x="738505" y="4204335"/>
            <a:ext cx="5452110" cy="2517775"/>
          </a:xfrm>
          <a:prstGeom prst="rect">
            <a:avLst/>
          </a:prstGeom>
          <a:ln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6376035" y="4982210"/>
            <a:ext cx="55619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266700">
              <a:lnSpc>
                <a:spcPct val="100000"/>
              </a:lnSpc>
            </a:pPr>
            <a:r>
              <a:rPr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В целом, затраты, связанные с обновлением научной материально-технической базы для выполнения государственного заданий, научно-исследовательских и научно-технических работ в 202</a:t>
            </a:r>
            <a:r>
              <a:rPr lang="ru-RU"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5</a:t>
            </a:r>
            <a:r>
              <a:rPr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г. составили </a:t>
            </a:r>
            <a:r>
              <a:rPr lang="ru-RU"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17</a:t>
            </a:r>
            <a:r>
              <a:rPr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4</a:t>
            </a:r>
            <a:r>
              <a:rPr lang="ru-RU"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97</a:t>
            </a:r>
            <a:r>
              <a:rPr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ru-RU"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782</a:t>
            </a:r>
            <a:r>
              <a:rPr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,</a:t>
            </a:r>
            <a:r>
              <a:rPr lang="ru-RU"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00</a:t>
            </a:r>
            <a:r>
              <a:rPr sz="16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руб.</a:t>
            </a:r>
            <a:endParaRPr lang="ru-RU" altLang="en-US" sz="1600" b="1" i="1">
              <a:solidFill>
                <a:srgbClr val="FF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71177" y="351912"/>
            <a:ext cx="91384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Хоздоговорная тематика</a:t>
            </a:r>
            <a:endParaRPr lang="ru-RU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67220" y="107221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3600" y="948951"/>
            <a:ext cx="71526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Фактический объем выполненных и принятых заказчиком работ составил </a:t>
            </a:r>
            <a:r>
              <a:rPr lang="ru-RU" b="1" i="1" dirty="0">
                <a:solidFill>
                  <a:srgbClr val="FF0000"/>
                </a:solidFill>
              </a:rPr>
              <a:t>17,8424</a:t>
            </a:r>
            <a:r>
              <a:rPr lang="ru-RU" b="1" dirty="0"/>
              <a:t> млн. руб. при финансировании </a:t>
            </a:r>
            <a:r>
              <a:rPr lang="ru-RU" b="1" i="1" dirty="0">
                <a:solidFill>
                  <a:srgbClr val="FF0000"/>
                </a:solidFill>
              </a:rPr>
              <a:t>16,2893</a:t>
            </a:r>
            <a:r>
              <a:rPr lang="ru-RU" b="1" dirty="0"/>
              <a:t> млн. руб. </a:t>
            </a:r>
            <a:endParaRPr lang="ru-RU" b="1" dirty="0"/>
          </a:p>
          <a:p>
            <a:pPr algn="just"/>
            <a:r>
              <a:rPr lang="ru-RU" dirty="0"/>
              <a:t>       К числу наиболее значимых для народного хозяйства Донецкой Народной Республики работ следует отнести:</a:t>
            </a:r>
            <a:endParaRPr lang="ru-RU" dirty="0"/>
          </a:p>
          <a:p>
            <a:pPr algn="just"/>
            <a:r>
              <a:rPr lang="ru-RU" sz="1500" i="1" dirty="0">
                <a:solidFill>
                  <a:schemeClr val="tx2"/>
                </a:solidFill>
              </a:rPr>
              <a:t>- Разработка Проекта планировки территории для строительства объекта «Физкультурно-оздоровительный комплекс» в границах улиц: проспект Генерала Данилова на пересечении с улицей Уварова, города Макеевка, городского округа Макеевка, Донецкой Народной Республики (заказчик - АНО Центр гуманитарных миссий «Единая дирекция специальных проектов»);</a:t>
            </a:r>
            <a:endParaRPr lang="ru-RU" sz="1500" i="1" dirty="0">
              <a:solidFill>
                <a:schemeClr val="tx2"/>
              </a:solidFill>
            </a:endParaRPr>
          </a:p>
          <a:p>
            <a:pPr algn="just"/>
            <a:r>
              <a:rPr lang="ru-RU" sz="1500" i="1" dirty="0">
                <a:solidFill>
                  <a:schemeClr val="tx2"/>
                </a:solidFill>
              </a:rPr>
              <a:t>- Проектные работы по планировке территории для реконструкции: ВЛ 110 </a:t>
            </a:r>
            <a:r>
              <a:rPr lang="ru-RU" sz="1500" i="1" dirty="0" err="1">
                <a:solidFill>
                  <a:schemeClr val="tx2"/>
                </a:solidFill>
              </a:rPr>
              <a:t>кВ</a:t>
            </a:r>
            <a:r>
              <a:rPr lang="ru-RU" sz="1500" i="1" dirty="0">
                <a:solidFill>
                  <a:schemeClr val="tx2"/>
                </a:solidFill>
              </a:rPr>
              <a:t> Заря-Ильич №2 в городском округе Мариуполь Донецкой Народной Республики (заказчик - ООО "</a:t>
            </a:r>
            <a:r>
              <a:rPr lang="ru-RU" sz="1500" i="1" dirty="0" err="1">
                <a:solidFill>
                  <a:schemeClr val="tx2"/>
                </a:solidFill>
              </a:rPr>
              <a:t>Капшин</a:t>
            </a:r>
            <a:r>
              <a:rPr lang="ru-RU" sz="1500" i="1" dirty="0">
                <a:solidFill>
                  <a:schemeClr val="tx2"/>
                </a:solidFill>
              </a:rPr>
              <a:t>");</a:t>
            </a:r>
            <a:endParaRPr lang="ru-RU" sz="1500" i="1" dirty="0">
              <a:solidFill>
                <a:schemeClr val="tx2"/>
              </a:solidFill>
            </a:endParaRPr>
          </a:p>
          <a:p>
            <a:pPr algn="just"/>
            <a:r>
              <a:rPr lang="ru-RU" sz="1500" i="1" dirty="0">
                <a:solidFill>
                  <a:schemeClr val="tx2"/>
                </a:solidFill>
              </a:rPr>
              <a:t>- Проектные (изыскательские) работы "Проект предмета охраны и границ территории объекта культурного наследия регионального значения "Архитектурный комплекс моста через реку </a:t>
            </a:r>
            <a:r>
              <a:rPr lang="ru-RU" sz="1500" i="1" dirty="0" err="1">
                <a:solidFill>
                  <a:schemeClr val="tx2"/>
                </a:solidFill>
              </a:rPr>
              <a:t>Кальмиус</a:t>
            </a:r>
            <a:r>
              <a:rPr lang="ru-RU" sz="1500" i="1" dirty="0">
                <a:solidFill>
                  <a:schemeClr val="tx2"/>
                </a:solidFill>
              </a:rPr>
              <a:t> по адресу: г. Донецк, проспект Ильича" (заказчик - ООО "Тектоника");</a:t>
            </a:r>
            <a:endParaRPr lang="ru-RU" sz="1500" i="1" dirty="0">
              <a:solidFill>
                <a:schemeClr val="tx2"/>
              </a:solidFill>
            </a:endParaRPr>
          </a:p>
          <a:p>
            <a:pPr algn="just"/>
            <a:r>
              <a:rPr lang="ru-RU" sz="1500" i="1" dirty="0">
                <a:solidFill>
                  <a:schemeClr val="tx2"/>
                </a:solidFill>
              </a:rPr>
              <a:t>- Разработка технико-экономического обоснования основных технологических решений (в т.ч. технологическое обследование) по объекту: "Реконструкция сооружений </a:t>
            </a:r>
            <a:r>
              <a:rPr lang="ru-RU" sz="1500" i="1" dirty="0" err="1">
                <a:solidFill>
                  <a:schemeClr val="tx2"/>
                </a:solidFill>
              </a:rPr>
              <a:t>Макеевской</a:t>
            </a:r>
            <a:r>
              <a:rPr lang="ru-RU" sz="1500" i="1" dirty="0">
                <a:solidFill>
                  <a:schemeClr val="tx2"/>
                </a:solidFill>
              </a:rPr>
              <a:t> ФС, ГО Макеевка (заказчик - ООО «ВОДОКАНАЛ СЕРВИС ИНЖИНИРИНГ»);</a:t>
            </a:r>
            <a:endParaRPr lang="ru-RU" sz="1500" i="1" dirty="0">
              <a:solidFill>
                <a:schemeClr val="tx2"/>
              </a:solidFill>
            </a:endParaRPr>
          </a:p>
          <a:p>
            <a:pPr algn="just"/>
            <a:r>
              <a:rPr lang="ru-RU" sz="1500" i="1" dirty="0">
                <a:solidFill>
                  <a:schemeClr val="tx2"/>
                </a:solidFill>
              </a:rPr>
              <a:t>- Обследование строительных конструкций 1-го подъезда многоквартирного 9-ти этажного жилого дома, расположенного по адресу: Донецкая Народная Республика, </a:t>
            </a:r>
            <a:r>
              <a:rPr lang="ru-RU" sz="1500" i="1" dirty="0" err="1">
                <a:solidFill>
                  <a:schemeClr val="tx2"/>
                </a:solidFill>
              </a:rPr>
              <a:t>г.о</a:t>
            </a:r>
            <a:r>
              <a:rPr lang="ru-RU" sz="1500" i="1" dirty="0">
                <a:solidFill>
                  <a:schemeClr val="tx2"/>
                </a:solidFill>
              </a:rPr>
              <a:t>. Макеевка, г. Макеевка, ул. Ткаченко, д. 45 (заказчик - УКС Администрации городского округа Макеевка).</a:t>
            </a:r>
            <a:endParaRPr lang="ru-RU" sz="1500" i="1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" y="1241395"/>
            <a:ext cx="4453382" cy="549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71177" y="351912"/>
            <a:ext cx="91384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Грант Российского научного фонда</a:t>
            </a:r>
            <a:endParaRPr lang="ru-RU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67220" y="107221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7" y="1305911"/>
            <a:ext cx="3390080" cy="506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888829" y="2429966"/>
            <a:ext cx="7893268" cy="393827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chemeClr val="bg1"/>
                </a:solidFill>
              </a:rPr>
              <a:t>Проект коллектива кафедры ЖБК  «</a:t>
            </a:r>
            <a:r>
              <a:rPr lang="ru-RU" sz="2000" b="1" i="1" dirty="0">
                <a:solidFill>
                  <a:schemeClr val="bg1"/>
                </a:solidFill>
              </a:rPr>
              <a:t>Экспериментально-теоретические исследования свойств высокопрочных бетонов и </a:t>
            </a:r>
            <a:r>
              <a:rPr lang="ru-RU" sz="2000" b="1" i="1" dirty="0" err="1">
                <a:solidFill>
                  <a:schemeClr val="bg1"/>
                </a:solidFill>
              </a:rPr>
              <a:t>сталефибробетонов</a:t>
            </a:r>
            <a:r>
              <a:rPr lang="ru-RU" sz="2000" b="1" i="1" dirty="0">
                <a:solidFill>
                  <a:schemeClr val="bg1"/>
                </a:solidFill>
              </a:rPr>
              <a:t> при различных видах напряженно-деформированного состояния с учетом масштабного фактора, в том числе в условиях воздействий повышенных температур</a:t>
            </a:r>
            <a:r>
              <a:rPr lang="ru-RU" sz="2000" b="1" dirty="0">
                <a:solidFill>
                  <a:schemeClr val="bg1"/>
                </a:solidFill>
              </a:rPr>
              <a:t>» рассчитан на 3 года (2025-2027 гг.) с финансированием 7 млн. ежегодно</a:t>
            </a:r>
            <a:endParaRPr lang="ru-RU" sz="2000" b="1" dirty="0">
              <a:solidFill>
                <a:schemeClr val="bg1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chemeClr val="bg1"/>
                </a:solidFill>
              </a:rPr>
              <a:t>Работа выполняется в рамках Соглашения № 25-19-00637 о предоставлении гранта на проведение фундаментальных научных исследований между Российским научным фондом, руководителем проекта – проф. Левченко В.Н., и организацией  «ДОННАСА – филиал НИУ МГСУ»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828" y="1229360"/>
            <a:ext cx="7893269" cy="10147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Грант РНФ «Проведение фундаментальных научных исследований и поисковых научных исследований отдельными научными группами»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71177" y="351912"/>
            <a:ext cx="91384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Работы, выполненные на </a:t>
            </a:r>
            <a:r>
              <a:rPr lang="ru-RU" altLang="en-US" b="1" dirty="0" err="1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безоплатной</a:t>
            </a:r>
            <a:r>
              <a:rPr lang="ru-RU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основе</a:t>
            </a:r>
            <a:endParaRPr lang="ru-RU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67220" y="107221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085374" y="2125165"/>
            <a:ext cx="4450080" cy="40934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разработка технических рекомендаций – 1 работа;</a:t>
            </a:r>
            <a:endParaRPr lang="ru-RU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разработка аналитических материалов и предпроектные проработки – 2 работ;</a:t>
            </a:r>
            <a:endParaRPr lang="ru-RU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экспертная проверка проектной/проектно-сметной документации - 8 работ;</a:t>
            </a:r>
            <a:endParaRPr lang="ru-RU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проведение испытаний – 3 работы;</a:t>
            </a:r>
            <a:endParaRPr lang="ru-RU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</a:rPr>
              <a:t>- разработка заключений о техническом состоянии объектов – 3 работы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5374" y="1513490"/>
            <a:ext cx="4450080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Тематика выполненных работ: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5" y="2049523"/>
            <a:ext cx="6952218" cy="417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71177" y="351912"/>
            <a:ext cx="91384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Самоинициативная (кафедральная) тематика</a:t>
            </a:r>
            <a:endParaRPr lang="ru-RU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67220" y="107221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16353" y="1303282"/>
            <a:ext cx="5002925" cy="507831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Исследования классифицируются следующим образом: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экономические и социальные аспекты развития строительства и городского хозяйства – 3 работы;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строительные конструкции, здания и сооружения – 5 работ;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градостроительство и архитектура – 4 работы;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проблемы социо-гуманитарных наук – 5 работ;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фундаментальные обеспечение строительных процессов и технологий – 2 работы;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инженерные сети и технологии ЖКХ – 4 работ;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механизация строительства – 2 работы;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новые материалы и технологии их производства – 3 работы;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технология и организация возведения зданий и сооружений – 2 работы.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2247" y="5458265"/>
            <a:ext cx="6547945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Все выполняемые работы направлены на решение актуальных задач, стоящих перед народным хозяйством Донецкой Народной Республики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9" y="1303283"/>
            <a:ext cx="6492004" cy="4009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71177" y="351912"/>
            <a:ext cx="913840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Актуализация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нормативной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правовой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базы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ДНР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сферах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строительства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en-US" altLang="ru-RU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>
                <a:solidFill>
                  <a:srgbClr val="1540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ЖКХ</a:t>
            </a:r>
            <a:endParaRPr lang="en-US" altLang="en-US" b="1" dirty="0">
              <a:solidFill>
                <a:srgbClr val="1540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9" name="Straight Connector 8"/>
          <p:cNvCxnSpPr/>
          <p:nvPr/>
        </p:nvCxnSpPr>
        <p:spPr>
          <a:xfrm>
            <a:off x="767220" y="1072217"/>
            <a:ext cx="776810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154076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MGSU-log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00" y="147263"/>
            <a:ext cx="5349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47" y="147263"/>
            <a:ext cx="778631" cy="7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" descr="C:\Users\User\Desktop\kisspng-clip-art-computer-software-computer-icons-computer-backup-svg-png-icon-free-download-488916-onli-5c7813c45fdc24.9578946315513732523927.jpg"/>
          <p:cNvSpPr>
            <a:spLocks noChangeAspect="1" noChangeArrowheads="1"/>
          </p:cNvSpPr>
          <p:nvPr/>
        </p:nvSpPr>
        <p:spPr bwMode="auto">
          <a:xfrm>
            <a:off x="1667755" y="2125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88829" y="3229431"/>
            <a:ext cx="7893268" cy="352298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indent="0" algn="just" fontAlgn="auto">
              <a:spcAft>
                <a:spcPts val="0"/>
              </a:spcAft>
            </a:pPr>
            <a:r>
              <a:rPr lang="en-US" altLang="en-US" sz="2000" b="1" dirty="0">
                <a:solidFill>
                  <a:schemeClr val="bg1"/>
                </a:solidFill>
              </a:rPr>
              <a:t>Разработаны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документы</a:t>
            </a:r>
            <a:r>
              <a:rPr lang="en-US" altLang="ru-RU" sz="2000" b="1" dirty="0">
                <a:solidFill>
                  <a:schemeClr val="bg1"/>
                </a:solidFill>
              </a:rPr>
              <a:t>:</a:t>
            </a:r>
            <a:endParaRPr lang="en-US" altLang="ru-RU" sz="2000" b="1" dirty="0">
              <a:solidFill>
                <a:schemeClr val="bg1"/>
              </a:solidFill>
            </a:endParaRPr>
          </a:p>
          <a:p>
            <a:pPr indent="0" algn="just" fontAlgn="auto">
              <a:spcAft>
                <a:spcPts val="0"/>
              </a:spcAft>
            </a:pPr>
            <a:r>
              <a:rPr lang="en-US" altLang="ru-RU" sz="1450" b="1" i="1" dirty="0">
                <a:solidFill>
                  <a:schemeClr val="bg1"/>
                </a:solidFill>
              </a:rPr>
              <a:t>- </a:t>
            </a:r>
            <a:r>
              <a:rPr lang="en-US" altLang="en-US" sz="1450" b="1" i="1" dirty="0">
                <a:solidFill>
                  <a:schemeClr val="bg1"/>
                </a:solidFill>
              </a:rPr>
              <a:t>Программа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кадрового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развития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отрасли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строительства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жилищно</a:t>
            </a:r>
            <a:r>
              <a:rPr lang="en-US" altLang="ru-RU" sz="1450" b="1" i="1" dirty="0">
                <a:solidFill>
                  <a:schemeClr val="bg1"/>
                </a:solidFill>
              </a:rPr>
              <a:t>-</a:t>
            </a:r>
            <a:r>
              <a:rPr lang="en-US" altLang="en-US" sz="1450" b="1" i="1" dirty="0">
                <a:solidFill>
                  <a:schemeClr val="bg1"/>
                </a:solidFill>
              </a:rPr>
              <a:t>коммунального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хозяйства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Донецкой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народной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республики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на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примере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государственного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унитарного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предприятия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ДНР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«Вода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Донбасса»</a:t>
            </a:r>
            <a:r>
              <a:rPr lang="en-US" altLang="ru-RU" sz="1450" b="1" i="1" dirty="0">
                <a:solidFill>
                  <a:schemeClr val="bg1"/>
                </a:solidFill>
              </a:rPr>
              <a:t>;</a:t>
            </a:r>
            <a:endParaRPr lang="en-US" altLang="ru-RU" sz="1450" b="1" i="1" dirty="0">
              <a:solidFill>
                <a:schemeClr val="bg1"/>
              </a:solidFill>
            </a:endParaRPr>
          </a:p>
          <a:p>
            <a:pPr indent="0" algn="just" fontAlgn="auto">
              <a:spcAft>
                <a:spcPts val="0"/>
              </a:spcAft>
            </a:pPr>
            <a:r>
              <a:rPr lang="en-US" altLang="ru-RU" sz="1450" b="1" i="1" dirty="0">
                <a:solidFill>
                  <a:schemeClr val="bg1"/>
                </a:solidFill>
              </a:rPr>
              <a:t> -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Стратегические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приоритеты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повышения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конкурентоспособности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предприятия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на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рынке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строительных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услуг</a:t>
            </a:r>
            <a:r>
              <a:rPr lang="en-US" altLang="ru-RU" sz="1450" b="1" i="1" dirty="0">
                <a:solidFill>
                  <a:schemeClr val="bg1"/>
                </a:solidFill>
              </a:rPr>
              <a:t>;</a:t>
            </a:r>
            <a:endParaRPr lang="en-US" altLang="ru-RU" sz="1450" b="1" i="1" dirty="0">
              <a:solidFill>
                <a:schemeClr val="bg1"/>
              </a:solidFill>
            </a:endParaRPr>
          </a:p>
          <a:p>
            <a:pPr indent="0" algn="just" fontAlgn="auto">
              <a:spcAft>
                <a:spcPts val="0"/>
              </a:spcAft>
            </a:pPr>
            <a:r>
              <a:rPr lang="en-US" altLang="ru-RU" sz="1450" b="1" i="1" dirty="0">
                <a:solidFill>
                  <a:schemeClr val="bg1"/>
                </a:solidFill>
              </a:rPr>
              <a:t>- </a:t>
            </a:r>
            <a:r>
              <a:rPr lang="en-US" altLang="en-US" sz="1450" b="1" i="1" dirty="0">
                <a:solidFill>
                  <a:schemeClr val="bg1"/>
                </a:solidFill>
              </a:rPr>
              <a:t>Модели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взаимодействия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участников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строительного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процесса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воспроизводстве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жилищного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фонда</a:t>
            </a:r>
            <a:r>
              <a:rPr lang="en-US" altLang="ru-RU" sz="1450" b="1" i="1" dirty="0">
                <a:solidFill>
                  <a:schemeClr val="bg1"/>
                </a:solidFill>
              </a:rPr>
              <a:t>;</a:t>
            </a:r>
            <a:endParaRPr lang="en-US" altLang="ru-RU" sz="1450" b="1" i="1" dirty="0">
              <a:solidFill>
                <a:schemeClr val="bg1"/>
              </a:solidFill>
            </a:endParaRPr>
          </a:p>
          <a:p>
            <a:pPr indent="0" algn="just" fontAlgn="auto">
              <a:spcAft>
                <a:spcPts val="0"/>
              </a:spcAft>
            </a:pPr>
            <a:r>
              <a:rPr lang="en-US" altLang="ru-RU" sz="1450" b="1" i="1" dirty="0">
                <a:solidFill>
                  <a:schemeClr val="bg1"/>
                </a:solidFill>
              </a:rPr>
              <a:t>-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Стратегии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участников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строительного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процесса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обеспечению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устойчивых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конкурентных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позиций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предприятия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на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рынке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строительных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услуг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в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условиях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изменчивой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рыночной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среды</a:t>
            </a:r>
            <a:r>
              <a:rPr lang="en-US" altLang="ru-RU" sz="1450" b="1" i="1" dirty="0">
                <a:solidFill>
                  <a:schemeClr val="bg1"/>
                </a:solidFill>
              </a:rPr>
              <a:t>;  </a:t>
            </a:r>
            <a:endParaRPr lang="en-US" altLang="ru-RU" sz="1450" b="1" i="1" dirty="0">
              <a:solidFill>
                <a:schemeClr val="bg1"/>
              </a:solidFill>
            </a:endParaRPr>
          </a:p>
          <a:p>
            <a:pPr indent="0" algn="just" fontAlgn="auto">
              <a:spcAft>
                <a:spcPts val="0"/>
              </a:spcAft>
            </a:pPr>
            <a:r>
              <a:rPr lang="en-US" altLang="ru-RU" sz="1450" b="1" i="1" dirty="0">
                <a:solidFill>
                  <a:schemeClr val="bg1"/>
                </a:solidFill>
              </a:rPr>
              <a:t>- </a:t>
            </a:r>
            <a:r>
              <a:rPr lang="en-US" altLang="en-US" sz="1450" b="1" i="1" dirty="0">
                <a:solidFill>
                  <a:schemeClr val="bg1"/>
                </a:solidFill>
              </a:rPr>
              <a:t>Рекомендации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по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развитию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повышению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эффективности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деятельности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ООО</a:t>
            </a:r>
            <a:r>
              <a:rPr lang="en-US" altLang="ru-RU" sz="1450" b="1" i="1" dirty="0">
                <a:solidFill>
                  <a:schemeClr val="bg1"/>
                </a:solidFill>
              </a:rPr>
              <a:t> "</a:t>
            </a:r>
            <a:r>
              <a:rPr lang="en-US" altLang="en-US" sz="1450" b="1" i="1" dirty="0">
                <a:solidFill>
                  <a:schemeClr val="bg1"/>
                </a:solidFill>
              </a:rPr>
              <a:t>АСК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РЕГИОН</a:t>
            </a:r>
            <a:r>
              <a:rPr lang="en-US" altLang="ru-RU" sz="1450" b="1" i="1" dirty="0">
                <a:solidFill>
                  <a:schemeClr val="bg1"/>
                </a:solidFill>
              </a:rPr>
              <a:t>" </a:t>
            </a:r>
            <a:r>
              <a:rPr lang="en-US" altLang="en-US" sz="1450" b="1" i="1" dirty="0">
                <a:solidFill>
                  <a:schemeClr val="bg1"/>
                </a:solidFill>
              </a:rPr>
              <a:t>в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современных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условиях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Донецкой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Народной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Республики</a:t>
            </a:r>
            <a:r>
              <a:rPr lang="en-US" altLang="ru-RU" sz="1450" b="1" i="1" dirty="0">
                <a:solidFill>
                  <a:schemeClr val="bg1"/>
                </a:solidFill>
              </a:rPr>
              <a:t> (</a:t>
            </a:r>
            <a:r>
              <a:rPr lang="en-US" altLang="en-US" sz="1450" b="1" i="1" dirty="0">
                <a:solidFill>
                  <a:schemeClr val="bg1"/>
                </a:solidFill>
              </a:rPr>
              <a:t>заказчик</a:t>
            </a:r>
            <a:r>
              <a:rPr lang="en-US" altLang="ru-RU" sz="1450" b="1" i="1" dirty="0">
                <a:solidFill>
                  <a:schemeClr val="bg1"/>
                </a:solidFill>
              </a:rPr>
              <a:t> - </a:t>
            </a:r>
            <a:r>
              <a:rPr lang="en-US" altLang="en-US" sz="1450" b="1" i="1" dirty="0">
                <a:solidFill>
                  <a:schemeClr val="bg1"/>
                </a:solidFill>
              </a:rPr>
              <a:t>АСК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РЕГИОН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ООО</a:t>
            </a:r>
            <a:r>
              <a:rPr lang="en-US" altLang="ru-RU" sz="1450" b="1" i="1" dirty="0">
                <a:solidFill>
                  <a:schemeClr val="bg1"/>
                </a:solidFill>
              </a:rPr>
              <a:t>);</a:t>
            </a:r>
            <a:endParaRPr lang="en-US" altLang="ru-RU" sz="1450" b="1" i="1" dirty="0">
              <a:solidFill>
                <a:schemeClr val="bg1"/>
              </a:solidFill>
            </a:endParaRPr>
          </a:p>
          <a:p>
            <a:pPr indent="0" algn="just" fontAlgn="auto">
              <a:spcAft>
                <a:spcPts val="0"/>
              </a:spcAft>
            </a:pPr>
            <a:r>
              <a:rPr lang="en-US" altLang="ru-RU" sz="1450" b="1" i="1" dirty="0">
                <a:solidFill>
                  <a:schemeClr val="bg1"/>
                </a:solidFill>
              </a:rPr>
              <a:t>- </a:t>
            </a:r>
            <a:r>
              <a:rPr lang="en-US" altLang="en-US" sz="1450" b="1" i="1" dirty="0">
                <a:solidFill>
                  <a:schemeClr val="bg1"/>
                </a:solidFill>
              </a:rPr>
              <a:t>Предложения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к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проекту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«Программа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озеленения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городов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ДНР</a:t>
            </a:r>
            <a:r>
              <a:rPr lang="en-US" altLang="ru-RU" sz="1450" b="1" i="1" dirty="0">
                <a:solidFill>
                  <a:schemeClr val="bg1"/>
                </a:solidFill>
              </a:rPr>
              <a:t> </a:t>
            </a:r>
            <a:r>
              <a:rPr lang="en-US" altLang="en-US" sz="1450" b="1" i="1" dirty="0">
                <a:solidFill>
                  <a:schemeClr val="bg1"/>
                </a:solidFill>
              </a:rPr>
              <a:t>на</a:t>
            </a:r>
            <a:r>
              <a:rPr lang="en-US" altLang="ru-RU" sz="1450" b="1" i="1" dirty="0">
                <a:solidFill>
                  <a:schemeClr val="bg1"/>
                </a:solidFill>
              </a:rPr>
              <a:t> 2025-2030 </a:t>
            </a:r>
            <a:r>
              <a:rPr lang="en-US" altLang="en-US" sz="1450" b="1" i="1" dirty="0">
                <a:solidFill>
                  <a:schemeClr val="bg1"/>
                </a:solidFill>
              </a:rPr>
              <a:t>гг</a:t>
            </a:r>
            <a:r>
              <a:rPr lang="en-US" altLang="ru-RU" sz="1450" b="1" i="1" dirty="0">
                <a:solidFill>
                  <a:schemeClr val="bg1"/>
                </a:solidFill>
              </a:rPr>
              <a:t>.</a:t>
            </a:r>
            <a:r>
              <a:rPr lang="en-US" altLang="en-US" sz="1450" b="1" i="1" dirty="0">
                <a:solidFill>
                  <a:schemeClr val="bg1"/>
                </a:solidFill>
              </a:rPr>
              <a:t>»</a:t>
            </a:r>
            <a:endParaRPr lang="ru-RU" sz="145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828" y="1229360"/>
            <a:ext cx="7893269" cy="19380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ru-RU" sz="2000" b="1" dirty="0">
                <a:solidFill>
                  <a:schemeClr val="bg1"/>
                </a:solidFill>
              </a:rPr>
              <a:t>V </a:t>
            </a:r>
            <a:r>
              <a:rPr lang="en-US" altLang="en-US" sz="2000" b="1" dirty="0">
                <a:solidFill>
                  <a:schemeClr val="bg1"/>
                </a:solidFill>
              </a:rPr>
              <a:t>Республиканский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научно</a:t>
            </a:r>
            <a:r>
              <a:rPr lang="en-US" altLang="ru-RU" sz="2000" b="1" dirty="0">
                <a:solidFill>
                  <a:schemeClr val="bg1"/>
                </a:solidFill>
              </a:rPr>
              <a:t>-</a:t>
            </a:r>
            <a:r>
              <a:rPr lang="en-US" altLang="en-US" sz="2000" b="1" dirty="0">
                <a:solidFill>
                  <a:schemeClr val="bg1"/>
                </a:solidFill>
              </a:rPr>
              <a:t>практический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круглый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стол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«Перспективы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развития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строительного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комплекса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и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ЖКХ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в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Донецкой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Народной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Республике»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и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стратегическая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сессия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научно</a:t>
            </a:r>
            <a:r>
              <a:rPr lang="en-US" altLang="ru-RU" sz="2000" b="1" dirty="0">
                <a:solidFill>
                  <a:schemeClr val="bg1"/>
                </a:solidFill>
              </a:rPr>
              <a:t>-</a:t>
            </a:r>
            <a:r>
              <a:rPr lang="en-US" altLang="en-US" sz="2000" b="1" dirty="0">
                <a:solidFill>
                  <a:schemeClr val="bg1"/>
                </a:solidFill>
              </a:rPr>
              <a:t>инновационного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кластера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ОО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«Южно</a:t>
            </a:r>
            <a:r>
              <a:rPr lang="en-US" altLang="ru-RU" sz="2000" b="1" dirty="0">
                <a:solidFill>
                  <a:schemeClr val="bg1"/>
                </a:solidFill>
              </a:rPr>
              <a:t>-</a:t>
            </a:r>
            <a:r>
              <a:rPr lang="en-US" altLang="en-US" sz="2000" b="1" dirty="0">
                <a:solidFill>
                  <a:schemeClr val="bg1"/>
                </a:solidFill>
              </a:rPr>
              <a:t>Российский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научно</a:t>
            </a:r>
            <a:r>
              <a:rPr lang="en-US" altLang="ru-RU" sz="2000" b="1" dirty="0">
                <a:solidFill>
                  <a:schemeClr val="bg1"/>
                </a:solidFill>
              </a:rPr>
              <a:t>-</a:t>
            </a:r>
            <a:r>
              <a:rPr lang="en-US" altLang="en-US" sz="2000" b="1" dirty="0">
                <a:solidFill>
                  <a:schemeClr val="bg1"/>
                </a:solidFill>
              </a:rPr>
              <a:t>технический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комплекс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в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сфере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градостроительной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деятельности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и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жилищно</a:t>
            </a:r>
            <a:r>
              <a:rPr lang="en-US" altLang="ru-RU" sz="2000" b="1" dirty="0">
                <a:solidFill>
                  <a:schemeClr val="bg1"/>
                </a:solidFill>
              </a:rPr>
              <a:t>-</a:t>
            </a:r>
            <a:r>
              <a:rPr lang="en-US" altLang="en-US" sz="2000" b="1" dirty="0">
                <a:solidFill>
                  <a:schemeClr val="bg1"/>
                </a:solidFill>
              </a:rPr>
              <a:t>коммунального</a:t>
            </a:r>
            <a:r>
              <a:rPr lang="en-US" altLang="ru-RU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хозяйства»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633730" y="1229360"/>
            <a:ext cx="3187700" cy="144653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4"/>
          <a:stretch>
            <a:fillRect/>
          </a:stretch>
        </p:blipFill>
        <p:spPr>
          <a:xfrm>
            <a:off x="633730" y="2717800"/>
            <a:ext cx="3187700" cy="196659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5"/>
          <a:stretch>
            <a:fillRect/>
          </a:stretch>
        </p:blipFill>
        <p:spPr>
          <a:xfrm>
            <a:off x="633730" y="4726305"/>
            <a:ext cx="3187065" cy="1915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32491</Words>
  <Application>WPS Presentation</Application>
  <PresentationFormat>Широкоэкранный</PresentationFormat>
  <Paragraphs>339</Paragraphs>
  <Slides>28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Arial</vt:lpstr>
      <vt:lpstr>SimSun</vt:lpstr>
      <vt:lpstr>Wingdings</vt:lpstr>
      <vt:lpstr>Verdana</vt:lpstr>
      <vt:lpstr>Calibri</vt:lpstr>
      <vt:lpstr>Times New Roman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особенностях организации и осуществления учебного процесса в  2025/2026 учебном году</dc:title>
  <dc:creator>Vika</dc:creator>
  <cp:lastModifiedBy>User</cp:lastModifiedBy>
  <cp:revision>213</cp:revision>
  <cp:lastPrinted>2025-10-13T10:03:00Z</cp:lastPrinted>
  <dcterms:created xsi:type="dcterms:W3CDTF">2025-08-28T18:02:00Z</dcterms:created>
  <dcterms:modified xsi:type="dcterms:W3CDTF">2026-02-18T12:38:51Z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E98B8AE5B31049BC9A946D2A4BB44123_12</vt:lpwstr>
  </property>
  <property fmtid="{D5CDD505-2E9C-101B-9397-08002B2CF9AE}" pid="3" name="KSOProductBuildVer">
    <vt:lpwstr>1049-12.2.0.23196</vt:lpwstr>
  </property>
</Properties>
</file>