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79" r:id="rId9"/>
    <p:sldId id="264" r:id="rId10"/>
    <p:sldId id="280" r:id="rId11"/>
    <p:sldId id="281" r:id="rId12"/>
    <p:sldId id="282" r:id="rId13"/>
    <p:sldId id="283" r:id="rId14"/>
    <p:sldId id="284" r:id="rId15"/>
    <p:sldId id="289" r:id="rId16"/>
    <p:sldId id="288" r:id="rId17"/>
    <p:sldId id="298" r:id="rId18"/>
    <p:sldId id="291" r:id="rId19"/>
    <p:sldId id="296" r:id="rId20"/>
    <p:sldId id="285" r:id="rId21"/>
    <p:sldId id="286" r:id="rId22"/>
    <p:sldId id="287" r:id="rId23"/>
    <p:sldId id="295" r:id="rId24"/>
    <p:sldId id="294" r:id="rId25"/>
    <p:sldId id="293" r:id="rId26"/>
    <p:sldId id="270" r:id="rId27"/>
    <p:sldId id="265" r:id="rId28"/>
    <p:sldId id="266" r:id="rId29"/>
    <p:sldId id="268" r:id="rId30"/>
    <p:sldId id="267" r:id="rId31"/>
    <p:sldId id="269" r:id="rId32"/>
    <p:sldId id="271" r:id="rId33"/>
    <p:sldId id="274" r:id="rId34"/>
    <p:sldId id="278" r:id="rId35"/>
    <p:sldId id="299" r:id="rId36"/>
    <p:sldId id="300" r:id="rId37"/>
    <p:sldId id="301" r:id="rId38"/>
    <p:sldId id="302" r:id="rId39"/>
    <p:sldId id="275" r:id="rId40"/>
    <p:sldId id="290" r:id="rId4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171" autoAdjust="0"/>
  </p:normalViewPr>
  <p:slideViewPr>
    <p:cSldViewPr>
      <p:cViewPr>
        <p:scale>
          <a:sx n="100" d="100"/>
          <a:sy n="100" d="100"/>
        </p:scale>
        <p:origin x="-50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F8B2-80E9-4424-857C-B127111A7690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63CEB-E738-4D28-80E3-F5A4F817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0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B0ECB-A5DB-48EC-8D73-94FC3318493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CFD-B094-49C3-A03A-D85FCB06A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8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CFD-B094-49C3-A03A-D85FCB06A1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6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9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3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7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0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4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7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7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2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506F-A06E-419A-BFF7-5761FEE6F98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4E60-721E-48FE-B5F6-E1FBA900A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#_&#1055;&#1088;&#1080;&#1083;&#1086;&#1078;&#1077;&#1085;&#1080;&#1077;_17._&#1057;&#1086;&#1075;&#1083;&#1072;&#1089;&#1080;&#1077;_&#1085;&#1072; &#1086;&#1073;&#1088;&#1072;&#1073;&#1086;&#1090;&#1082;"/><Relationship Id="rId3" Type="http://schemas.openxmlformats.org/officeDocument/2006/relationships/hyperlink" Target="#_&#1055;&#1088;&#1080;&#1083;&#1086;&#1078;&#1077;&#1085;&#1080;&#1077;_2._&#1042;&#1099;&#1087;&#1080;&#1089;&#1082;&#1072;_&#1080;&#1079; &#1087;&#1088;&#1086;&#1090;&#1086;&#1082;&#1086;&#1083;&#1072; "/><Relationship Id="rId7" Type="http://schemas.openxmlformats.org/officeDocument/2006/relationships/hyperlink" Target="#_&#1055;&#1088;&#1080;&#1083;&#1086;&#1078;&#1077;&#1085;&#1080;&#1077;_8._&#1051;&#1080;&#1095;&#1085;&#1099;&#1081;_&#1083;&#1080;&#1089;&#1090;&#1086;&#1082; &#1087;&#1086; &#1091;&#1095;&#1077;&#1090;"/><Relationship Id="rId2" Type="http://schemas.openxmlformats.org/officeDocument/2006/relationships/hyperlink" Target="#_&#1055;&#1088;&#1080;&#1083;&#1086;&#1078;&#1077;&#1085;&#1080;&#1077;_1._&#1044;&#1086;&#1082;&#1083;&#1072;&#1076;&#1085;&#1072;&#1103;_&#1079;&#1072;&#1087;&#1080;&#1089;&#1082;&#1072; &#1086;&#1090; "/><Relationship Id="rId1" Type="http://schemas.openxmlformats.org/officeDocument/2006/relationships/slideLayout" Target="../slideLayouts/slideLayout2.xml"/><Relationship Id="rId6" Type="http://schemas.openxmlformats.org/officeDocument/2006/relationships/hyperlink" Target="#_&#1055;&#1088;&#1080;&#1083;&#1086;&#1078;&#1077;&#1085;&#1080;&#1077;_10._&#1057;&#1087;&#1088;&#1072;&#1074;&#1082;&#1072;_&#1086; &#1087;&#1077;&#1076;&#1072;&#1075;&#1086;&#1075;&#1080;&#1095;&#1077;"/><Relationship Id="rId5" Type="http://schemas.openxmlformats.org/officeDocument/2006/relationships/hyperlink" Target="#_&#1055;&#1088;&#1080;&#1083;&#1086;&#1078;&#1077;&#1085;&#1080;&#1077;_4._&#1057;&#1087;&#1080;&#1089;&#1086;&#1082;_&#1085;&#1072;&#1091;&#1095;&#1085;&#1099;&#1093; &#1080; &#1091;&#1095;&#1077;&#1073;"/><Relationship Id="rId4" Type="http://schemas.openxmlformats.org/officeDocument/2006/relationships/hyperlink" Target="#_&#1055;&#1088;&#1080;&#1083;&#1086;&#1078;&#1077;&#1085;&#1080;&#1077;_3._&#1055;&#1088;&#1077;&#1076;&#1089;&#1090;&#1072;&#1074;&#1083;&#1077;&#1085;&#1080;&#1077;_&#1082;&#1072;&#1092;&#1077;&#1076;&#1088;&#1099;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k.minobrnauki.gov.ru/searching#tab=_tab:materials~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ak.minobrnauki.gov.ru/questions#collapse91598786002" TargetMode="External"/><Relationship Id="rId2" Type="http://schemas.openxmlformats.org/officeDocument/2006/relationships/hyperlink" Target="https://vak.minobrnauki.gov.ru/questions#collapse92639535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k.minobrnauki.gov.ru/questions#collapse91598778002" TargetMode="External"/><Relationship Id="rId5" Type="http://schemas.openxmlformats.org/officeDocument/2006/relationships/hyperlink" Target="https://vak.minobrnauki.gov.ru/questions#collapse91598781002" TargetMode="External"/><Relationship Id="rId4" Type="http://schemas.openxmlformats.org/officeDocument/2006/relationships/hyperlink" Target="https://vak.minobrnauki.gov.ru/questions#collapse9159878200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ak.minobrnauki.gov.ru/questions#collapse91598776002" TargetMode="External"/><Relationship Id="rId7" Type="http://schemas.openxmlformats.org/officeDocument/2006/relationships/hyperlink" Target="https://vak.minobrnauki.gov.ru/questions#collapse91598773002" TargetMode="External"/><Relationship Id="rId2" Type="http://schemas.openxmlformats.org/officeDocument/2006/relationships/hyperlink" Target="https://vak.minobrnauki.gov.ru/questions#collapse91598777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k.minobrnauki.gov.ru/questions#collapse91598769002" TargetMode="External"/><Relationship Id="rId5" Type="http://schemas.openxmlformats.org/officeDocument/2006/relationships/hyperlink" Target="https://vak.minobrnauki.gov.ru/questions#collapse91598770002" TargetMode="External"/><Relationship Id="rId4" Type="http://schemas.openxmlformats.org/officeDocument/2006/relationships/hyperlink" Target="https://vak.minobrnauki.gov.ru/questions#collapse9159877500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ak.minobrnauki.gov.ru/questions#collapse91598771002" TargetMode="External"/><Relationship Id="rId2" Type="http://schemas.openxmlformats.org/officeDocument/2006/relationships/hyperlink" Target="https://vak.minobrnauki.gov.ru/questions#collapse915987740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ak.minobrnauki.gov.ru/questions#collapse91598765002" TargetMode="External"/><Relationship Id="rId4" Type="http://schemas.openxmlformats.org/officeDocument/2006/relationships/hyperlink" Target="https://vak.minobrnauki.gov.ru/questions#collapse91598768002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1237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ПОРЯДОК ПРИСВОЕНИЯ </a:t>
            </a:r>
            <a:br>
              <a:rPr lang="ru-RU" b="1" dirty="0" smtClean="0"/>
            </a:br>
            <a:r>
              <a:rPr lang="ru-RU" b="1" dirty="0" smtClean="0"/>
              <a:t>УЧЕНОГО ЗВАНИЯ ПРОФЕССОРА</a:t>
            </a:r>
            <a:r>
              <a:rPr lang="ru-RU" b="1" dirty="0"/>
              <a:t>, </a:t>
            </a:r>
            <a:r>
              <a:rPr lang="ru-RU" b="1" dirty="0" smtClean="0"/>
              <a:t>УЧЕНОГО ЗВАНИЯ ДОЦЕНТА </a:t>
            </a:r>
            <a:br>
              <a:rPr lang="ru-RU" b="1" dirty="0" smtClean="0"/>
            </a:br>
            <a:r>
              <a:rPr lang="ru-RU" b="1" dirty="0" smtClean="0"/>
              <a:t>В РОССИЙСКОЙ ФЕДЕРАЦИИ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16" y="4509120"/>
            <a:ext cx="9145016" cy="1921768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нормативно-правовые и практические аспекты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32"/>
            <a:ext cx="8229600" cy="59295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5179F"/>
                </a:solidFill>
              </a:rPr>
              <a:t>Формы и порядок оформления аттестационных документов, </a:t>
            </a:r>
            <a:r>
              <a:rPr lang="ru-RU" sz="2000" dirty="0" smtClean="0">
                <a:solidFill>
                  <a:srgbClr val="05179F"/>
                </a:solidFill>
              </a:rPr>
              <a:t/>
            </a:r>
            <a:br>
              <a:rPr lang="ru-RU" sz="2000" dirty="0" smtClean="0">
                <a:solidFill>
                  <a:srgbClr val="05179F"/>
                </a:solidFill>
              </a:rPr>
            </a:br>
            <a:r>
              <a:rPr lang="ru-RU" sz="2000" dirty="0" smtClean="0">
                <a:solidFill>
                  <a:srgbClr val="05179F"/>
                </a:solidFill>
              </a:rPr>
              <a:t>представляемых </a:t>
            </a:r>
            <a:r>
              <a:rPr lang="ru-RU" sz="2000" dirty="0">
                <a:solidFill>
                  <a:srgbClr val="05179F"/>
                </a:solidFill>
              </a:rPr>
              <a:t>для присвоения ученых </a:t>
            </a:r>
            <a:r>
              <a:rPr lang="ru-RU" sz="2000" dirty="0" smtClean="0">
                <a:solidFill>
                  <a:srgbClr val="05179F"/>
                </a:solidFill>
              </a:rPr>
              <a:t>званий</a:t>
            </a:r>
            <a:endParaRPr lang="ru-RU" sz="2000" dirty="0">
              <a:solidFill>
                <a:srgbClr val="05179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2373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Для </a:t>
            </a:r>
            <a:r>
              <a:rPr lang="ru-RU" sz="5600" dirty="0">
                <a:latin typeface="+mj-lt"/>
              </a:rPr>
              <a:t>рассмотрения вопроса о представлении к присвоению ученого звания соискатель не позднее, чем </a:t>
            </a:r>
            <a:r>
              <a:rPr lang="ru-RU" sz="5600" b="1" dirty="0">
                <a:latin typeface="+mj-lt"/>
              </a:rPr>
              <a:t>за</a:t>
            </a:r>
            <a:r>
              <a:rPr lang="ru-RU" sz="5600" dirty="0">
                <a:latin typeface="+mj-lt"/>
              </a:rPr>
              <a:t> </a:t>
            </a:r>
            <a:r>
              <a:rPr lang="ru-RU" sz="5600" b="1" dirty="0" smtClean="0">
                <a:latin typeface="+mj-lt"/>
              </a:rPr>
              <a:t>10 дней</a:t>
            </a:r>
            <a:r>
              <a:rPr lang="ru-RU" sz="5600" dirty="0" smtClean="0">
                <a:latin typeface="+mj-lt"/>
              </a:rPr>
              <a:t> </a:t>
            </a:r>
            <a:r>
              <a:rPr lang="ru-RU" sz="5600" b="1" dirty="0">
                <a:latin typeface="+mj-lt"/>
              </a:rPr>
              <a:t>до заседания Ученого совета</a:t>
            </a:r>
            <a:r>
              <a:rPr lang="ru-RU" sz="5600" dirty="0">
                <a:latin typeface="+mj-lt"/>
              </a:rPr>
              <a:t>, передает </a:t>
            </a:r>
            <a:r>
              <a:rPr lang="ru-RU" sz="5600" dirty="0" smtClean="0">
                <a:latin typeface="+mj-lt"/>
              </a:rPr>
              <a:t>ученому </a:t>
            </a:r>
            <a:r>
              <a:rPr lang="ru-RU" sz="5600" dirty="0">
                <a:latin typeface="+mj-lt"/>
              </a:rPr>
              <a:t>секретарю </a:t>
            </a:r>
            <a:r>
              <a:rPr lang="ru-RU" sz="5600" dirty="0" smtClean="0">
                <a:latin typeface="+mj-lt"/>
              </a:rPr>
              <a:t>Ученого </a:t>
            </a:r>
            <a:r>
              <a:rPr lang="ru-RU" sz="5600" dirty="0">
                <a:latin typeface="+mj-lt"/>
              </a:rPr>
              <a:t>совета следующие документы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позиции 1-5 – в 1-м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экземпляре;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позиции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6-16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– </a:t>
            </a:r>
            <a:r>
              <a:rPr lang="ru-RU" sz="5600" b="1" u="sng" dirty="0">
                <a:solidFill>
                  <a:srgbClr val="05179F"/>
                </a:solidFill>
                <a:latin typeface="+mj-lt"/>
              </a:rPr>
              <a:t>в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2-х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экземплярах;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позиции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4, 17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и фотографию – в электронном виде на почту Ученого совета или ученого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секретаря; позиции 7-11 – при необходимости заверенный перевод в 2-х экземплярах</a:t>
            </a:r>
            <a:r>
              <a:rPr lang="ru-RU" sz="5600" dirty="0" smtClean="0">
                <a:latin typeface="+mj-lt"/>
              </a:rPr>
              <a:t>):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1. заявление от соискателя на имя ректора 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пишется от руки, образец уточнить у ученого секретаря</a:t>
            </a:r>
            <a:r>
              <a:rPr lang="ru-RU" sz="5600" dirty="0" smtClean="0">
                <a:latin typeface="+mj-lt"/>
              </a:rPr>
              <a:t>);</a:t>
            </a:r>
            <a:endParaRPr lang="ru-RU" sz="5600" dirty="0">
              <a:latin typeface="+mj-lt"/>
            </a:endParaRP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2. докладную </a:t>
            </a:r>
            <a:r>
              <a:rPr lang="ru-RU" sz="5600" dirty="0">
                <a:latin typeface="+mj-lt"/>
              </a:rPr>
              <a:t>записку от заведующего кафедрой на имя </a:t>
            </a:r>
            <a:r>
              <a:rPr lang="ru-RU" sz="5600" dirty="0" smtClean="0">
                <a:latin typeface="+mj-lt"/>
              </a:rPr>
              <a:t>ректора с резолюцией 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2" action="ppaction://hlinkfile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  <a:hlinkClick r:id="rId2" action="ppaction://hlinkfile"/>
              </a:rPr>
              <a:t>1</a:t>
            </a:r>
            <a:r>
              <a:rPr lang="ru-RU" sz="5600" dirty="0">
                <a:latin typeface="+mj-lt"/>
              </a:rPr>
              <a:t>);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3. выписку </a:t>
            </a:r>
            <a:r>
              <a:rPr lang="ru-RU" sz="5600" dirty="0">
                <a:latin typeface="+mj-lt"/>
              </a:rPr>
              <a:t>из протокола заседания кафедры с результатами </a:t>
            </a:r>
            <a:r>
              <a:rPr lang="ru-RU" sz="5600" dirty="0" smtClean="0">
                <a:latin typeface="+mj-lt"/>
              </a:rPr>
              <a:t>голосования 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3" action="ppaction://hlinkfile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  <a:hlinkClick r:id="rId3" action="ppaction://hlinkfile"/>
              </a:rPr>
              <a:t>2</a:t>
            </a:r>
            <a:r>
              <a:rPr lang="ru-RU" sz="5600" dirty="0">
                <a:latin typeface="+mj-lt"/>
              </a:rPr>
              <a:t>);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4. представление </a:t>
            </a:r>
            <a:r>
              <a:rPr lang="ru-RU" sz="5600" dirty="0">
                <a:latin typeface="+mj-lt"/>
              </a:rPr>
              <a:t>кафедры по кандидатуре соискателя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4" action="ppaction://hlinkfile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  <a:hlinkClick r:id="rId4" action="ppaction://hlinkfile"/>
              </a:rPr>
              <a:t>3</a:t>
            </a:r>
            <a:r>
              <a:rPr lang="ru-RU" sz="5600" dirty="0" smtClean="0">
                <a:latin typeface="+mj-lt"/>
              </a:rPr>
              <a:t>).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5. </a:t>
            </a:r>
            <a:r>
              <a:rPr lang="ru-RU" sz="5600" dirty="0"/>
              <a:t>выписку из протокола заседания </a:t>
            </a:r>
            <a:r>
              <a:rPr lang="ru-RU" sz="5600" dirty="0" smtClean="0"/>
              <a:t>совета факультета </a:t>
            </a:r>
            <a:r>
              <a:rPr lang="ru-RU" sz="5600" dirty="0"/>
              <a:t>с результатами голосования </a:t>
            </a:r>
            <a:r>
              <a:rPr lang="ru-RU" sz="5600" dirty="0" smtClean="0"/>
              <a:t>(</a:t>
            </a:r>
            <a:r>
              <a:rPr lang="ru-RU" sz="5600" b="1" u="sng" dirty="0" smtClean="0">
                <a:solidFill>
                  <a:srgbClr val="05179F"/>
                </a:solidFill>
              </a:rPr>
              <a:t>аналогично выписке </a:t>
            </a:r>
            <a:r>
              <a:rPr lang="ru-RU" sz="5600" b="1" u="sng" dirty="0">
                <a:solidFill>
                  <a:srgbClr val="05179F"/>
                </a:solidFill>
              </a:rPr>
              <a:t>из протокола заседания </a:t>
            </a:r>
            <a:r>
              <a:rPr lang="ru-RU" sz="5600" b="1" u="sng" dirty="0" smtClean="0">
                <a:solidFill>
                  <a:srgbClr val="05179F"/>
                </a:solidFill>
              </a:rPr>
              <a:t>кафедры, приложение 2</a:t>
            </a:r>
            <a:r>
              <a:rPr lang="ru-RU" sz="5600" b="1" dirty="0" smtClean="0">
                <a:solidFill>
                  <a:srgbClr val="05179F"/>
                </a:solidFill>
              </a:rPr>
              <a:t> </a:t>
            </a:r>
            <a:r>
              <a:rPr lang="ru-RU" sz="5600" dirty="0" smtClean="0"/>
              <a:t>);</a:t>
            </a:r>
            <a:endParaRPr lang="ru-RU" sz="5600" dirty="0">
              <a:latin typeface="+mj-lt"/>
            </a:endParaRP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6. заверенный </a:t>
            </a:r>
            <a:r>
              <a:rPr lang="ru-RU" sz="5600" dirty="0">
                <a:latin typeface="+mj-lt"/>
              </a:rPr>
              <a:t>в установленном порядке список опубликованных учебных изданий и научных трудов соискателя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5" action="ppaction://hlinkfile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  <a:hlinkClick r:id="rId5" action="ppaction://hlinkfile"/>
              </a:rPr>
              <a:t>4</a:t>
            </a:r>
            <a:r>
              <a:rPr lang="ru-RU" sz="5600" dirty="0" smtClean="0">
                <a:latin typeface="+mj-lt"/>
              </a:rPr>
              <a:t>) - </a:t>
            </a:r>
            <a:r>
              <a:rPr lang="ru-RU" sz="5600" i="1" dirty="0" smtClean="0">
                <a:latin typeface="+mj-lt"/>
              </a:rPr>
              <a:t>копии выходных страниц для </a:t>
            </a:r>
            <a:r>
              <a:rPr lang="ru-RU" sz="5600" i="1" dirty="0" smtClean="0"/>
              <a:t>учебных изданий; копии </a:t>
            </a:r>
            <a:r>
              <a:rPr lang="ru-RU" sz="5600" i="1" dirty="0"/>
              <a:t>выходных </a:t>
            </a:r>
            <a:r>
              <a:rPr lang="ru-RU" sz="5600" i="1" dirty="0" smtClean="0"/>
              <a:t>страниц</a:t>
            </a:r>
            <a:r>
              <a:rPr lang="ru-RU" sz="5600" i="1" dirty="0" smtClean="0">
                <a:latin typeface="+mj-lt"/>
              </a:rPr>
              <a:t>, оглавления</a:t>
            </a:r>
            <a:r>
              <a:rPr lang="ru-RU" sz="5600" i="1" dirty="0" smtClean="0">
                <a:latin typeface="+mj-lt"/>
              </a:rPr>
              <a:t>, </a:t>
            </a:r>
            <a:r>
              <a:rPr lang="ru-RU" sz="5600" i="1" dirty="0" smtClean="0"/>
              <a:t>и самих научных трудов, заверенных ученым секретарем</a:t>
            </a:r>
            <a:r>
              <a:rPr lang="ru-RU" sz="5600" dirty="0" smtClean="0"/>
              <a:t>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7</a:t>
            </a:r>
            <a:r>
              <a:rPr lang="ru-RU" sz="5600" dirty="0" smtClean="0">
                <a:latin typeface="+mj-lt"/>
              </a:rPr>
              <a:t>. полученную </a:t>
            </a:r>
            <a:r>
              <a:rPr lang="ru-RU" sz="5600" dirty="0">
                <a:latin typeface="+mj-lt"/>
              </a:rPr>
              <a:t>не ранее, чем за 14 дней до заседания ученого совета, и заверенную в установленном порядке копию трудовой книжки соискателя</a:t>
            </a:r>
            <a:r>
              <a:rPr lang="ru-RU" sz="5600" dirty="0" smtClean="0">
                <a:latin typeface="+mj-lt"/>
              </a:rPr>
              <a:t>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8. выписки из приказов о работе по совместительству и принятия на должность (из Порядка присвоения п.8, п.10)</a:t>
            </a:r>
            <a:endParaRPr lang="ru-RU" sz="5600" dirty="0">
              <a:latin typeface="+mj-lt"/>
            </a:endParaRP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9. </a:t>
            </a:r>
            <a:r>
              <a:rPr lang="ru-RU" sz="5600" dirty="0" smtClean="0">
                <a:latin typeface="+mj-lt"/>
              </a:rPr>
              <a:t>заверенные </a:t>
            </a:r>
            <a:r>
              <a:rPr lang="ru-RU" sz="5600" dirty="0">
                <a:latin typeface="+mj-lt"/>
              </a:rPr>
              <a:t>в установленном порядке копии документов о высшем профессиональном образовании соискателя;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10. </a:t>
            </a:r>
            <a:r>
              <a:rPr lang="ru-RU" sz="5600" dirty="0" smtClean="0">
                <a:latin typeface="+mj-lt"/>
              </a:rPr>
              <a:t>заверенные </a:t>
            </a:r>
            <a:r>
              <a:rPr lang="ru-RU" sz="5600" dirty="0">
                <a:latin typeface="+mj-lt"/>
              </a:rPr>
              <a:t>в установленном порядке копии документов об ученых степенях и ученых званиях соискателя</a:t>
            </a:r>
            <a:r>
              <a:rPr lang="ru-RU" sz="5600" dirty="0" smtClean="0">
                <a:latin typeface="+mj-lt"/>
              </a:rPr>
              <a:t>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11. </a:t>
            </a:r>
            <a:r>
              <a:rPr lang="ru-RU" sz="5600" dirty="0" smtClean="0"/>
              <a:t>заверенные </a:t>
            </a:r>
            <a:r>
              <a:rPr lang="ru-RU" sz="5600" dirty="0"/>
              <a:t>в установленном порядке копии документов </a:t>
            </a:r>
            <a:r>
              <a:rPr lang="ru-RU" sz="5600" dirty="0" smtClean="0"/>
              <a:t>о смене фамилии (свидетельство о браке и т.п.);</a:t>
            </a:r>
            <a:endParaRPr lang="ru-RU" sz="5600" dirty="0">
              <a:latin typeface="+mj-lt"/>
            </a:endParaRP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12. </a:t>
            </a:r>
            <a:r>
              <a:rPr lang="ru-RU" sz="5600" dirty="0" smtClean="0">
                <a:latin typeface="+mj-lt"/>
              </a:rPr>
              <a:t>справку </a:t>
            </a:r>
            <a:r>
              <a:rPr lang="ru-RU" sz="5600" dirty="0">
                <a:latin typeface="+mj-lt"/>
              </a:rPr>
              <a:t>о педагогической работе соискателя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6" action="ppaction://hlinkfile"/>
              </a:rPr>
              <a:t>приложение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5</a:t>
            </a:r>
            <a:r>
              <a:rPr lang="ru-RU" sz="5600" dirty="0" smtClean="0">
                <a:latin typeface="+mj-lt"/>
              </a:rPr>
              <a:t>);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13. </a:t>
            </a:r>
            <a:r>
              <a:rPr lang="ru-RU" sz="5600" dirty="0" smtClean="0">
                <a:latin typeface="+mj-lt"/>
              </a:rPr>
              <a:t>личный листок по учету кадров с фотографией 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бланк в отделе кадров,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7" action="ppaction://hlinkfile"/>
              </a:rPr>
              <a:t>приложении 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6</a:t>
            </a:r>
            <a:r>
              <a:rPr lang="ru-RU" sz="5600" dirty="0" smtClean="0">
                <a:latin typeface="+mj-lt"/>
              </a:rPr>
              <a:t>);</a:t>
            </a:r>
          </a:p>
          <a:p>
            <a:pPr marL="0" lvl="0" indent="0" algn="just">
              <a:buNone/>
            </a:pPr>
            <a:r>
              <a:rPr lang="ru-RU" sz="5600" dirty="0" smtClean="0">
                <a:latin typeface="+mj-lt"/>
              </a:rPr>
              <a:t>14. </a:t>
            </a:r>
            <a:r>
              <a:rPr lang="ru-RU" sz="5600" dirty="0" smtClean="0">
                <a:latin typeface="+mj-lt"/>
              </a:rPr>
              <a:t>согласие </a:t>
            </a:r>
            <a:r>
              <a:rPr lang="ru-RU" sz="5600" dirty="0">
                <a:latin typeface="+mj-lt"/>
              </a:rPr>
              <a:t>на обработку персональных данных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  <a:hlinkClick r:id="rId8" action="ppaction://hlinkfile"/>
              </a:rPr>
              <a:t>приложение 7</a:t>
            </a:r>
            <a:r>
              <a:rPr lang="ru-RU" sz="5600" dirty="0">
                <a:latin typeface="+mj-lt"/>
              </a:rPr>
              <a:t>).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15. </a:t>
            </a:r>
            <a:r>
              <a:rPr lang="ru-RU" sz="5600" dirty="0" smtClean="0">
                <a:latin typeface="+mj-lt"/>
              </a:rPr>
              <a:t>В </a:t>
            </a:r>
            <a:r>
              <a:rPr lang="ru-RU" sz="5600" dirty="0">
                <a:latin typeface="+mj-lt"/>
              </a:rPr>
              <a:t>подтверждение стажа работы на условиях почасовой оплаты труда соискатель предоставляет соответствующую справку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</a:rPr>
              <a:t>8</a:t>
            </a:r>
            <a:r>
              <a:rPr lang="ru-RU" sz="5600" dirty="0" smtClean="0">
                <a:latin typeface="+mj-lt"/>
              </a:rPr>
              <a:t>).</a:t>
            </a:r>
            <a:endParaRPr lang="ru-RU" sz="5600" dirty="0">
              <a:latin typeface="+mj-lt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16. </a:t>
            </a:r>
            <a:r>
              <a:rPr lang="ru-RU" sz="5600" dirty="0" smtClean="0">
                <a:latin typeface="+mj-lt"/>
              </a:rPr>
              <a:t>Для </a:t>
            </a:r>
            <a:r>
              <a:rPr lang="ru-RU" sz="5600" dirty="0">
                <a:latin typeface="+mj-lt"/>
              </a:rPr>
              <a:t>соискателя ученого звания </a:t>
            </a:r>
            <a:r>
              <a:rPr lang="ru-RU" sz="5600" b="1" i="1" dirty="0">
                <a:latin typeface="+mj-lt"/>
              </a:rPr>
              <a:t>профессора </a:t>
            </a:r>
            <a:r>
              <a:rPr lang="ru-RU" sz="5600" dirty="0">
                <a:latin typeface="+mj-lt"/>
              </a:rPr>
              <a:t>предоставляется список лиц, у которых соискатель был научным руководителем или научным консультантом и которым присуждены ученые степени, с указанием названий их диссертаций и года присуждения ученых степеней доктора наук или кандидата наук, заверенный ученым секретарем ученого совета </a:t>
            </a:r>
            <a:r>
              <a:rPr lang="ru-RU" sz="5600" dirty="0" smtClean="0">
                <a:latin typeface="+mj-lt"/>
              </a:rPr>
              <a:t>(</a:t>
            </a:r>
            <a:r>
              <a:rPr lang="ru-RU" sz="5600" b="1" u="sng" dirty="0" smtClean="0">
                <a:solidFill>
                  <a:srgbClr val="05179F"/>
                </a:solidFill>
                <a:latin typeface="+mj-lt"/>
              </a:rPr>
              <a:t>приложение </a:t>
            </a:r>
            <a:r>
              <a:rPr lang="ru-RU" sz="5600" b="1" u="sng" dirty="0">
                <a:solidFill>
                  <a:srgbClr val="05179F"/>
                </a:solidFill>
                <a:latin typeface="+mj-lt"/>
              </a:rPr>
              <a:t>9</a:t>
            </a:r>
            <a:r>
              <a:rPr lang="ru-RU" sz="5600" dirty="0" smtClean="0">
                <a:latin typeface="+mj-lt"/>
              </a:rPr>
              <a:t>), </a:t>
            </a:r>
            <a:r>
              <a:rPr lang="ru-RU" sz="5600" dirty="0">
                <a:latin typeface="+mj-lt"/>
              </a:rPr>
              <a:t>а также копии первой и второй страниц авторефератов учеников</a:t>
            </a:r>
            <a:r>
              <a:rPr lang="ru-RU" sz="56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+mj-lt"/>
              </a:rPr>
              <a:t>17. </a:t>
            </a:r>
            <a:r>
              <a:rPr lang="ru-RU" sz="5600" dirty="0" smtClean="0">
                <a:latin typeface="+mj-lt"/>
              </a:rPr>
              <a:t>Проект Справки о представлении соискателя к ученому званию по научной специальности </a:t>
            </a:r>
            <a:r>
              <a:rPr lang="ru-RU" sz="5600" dirty="0"/>
              <a:t>(</a:t>
            </a:r>
            <a:r>
              <a:rPr lang="ru-RU" sz="5600" b="1" u="sng" dirty="0">
                <a:solidFill>
                  <a:srgbClr val="05179F"/>
                </a:solidFill>
              </a:rPr>
              <a:t>приложение </a:t>
            </a:r>
            <a:r>
              <a:rPr lang="ru-RU" sz="5600" b="1" u="sng" dirty="0" smtClean="0">
                <a:solidFill>
                  <a:srgbClr val="05179F"/>
                </a:solidFill>
              </a:rPr>
              <a:t>10</a:t>
            </a:r>
            <a:r>
              <a:rPr lang="ru-RU" sz="5600" dirty="0" smtClean="0"/>
              <a:t>)</a:t>
            </a:r>
            <a:endParaRPr lang="ru-RU" sz="5600" dirty="0" smtClean="0">
              <a:latin typeface="+mj-lt"/>
            </a:endParaRPr>
          </a:p>
          <a:p>
            <a:pPr marL="0" indent="0" algn="just">
              <a:buNone/>
            </a:pPr>
            <a:endParaRPr lang="ru-RU" sz="5600" dirty="0">
              <a:latin typeface="+mj-lt"/>
            </a:endParaRPr>
          </a:p>
          <a:p>
            <a:endParaRPr lang="ru-RU" sz="5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9"/>
          <a:stretch/>
        </p:blipFill>
        <p:spPr bwMode="auto">
          <a:xfrm>
            <a:off x="755576" y="980728"/>
            <a:ext cx="8007438" cy="4511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513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1. Докладная записка от заведующего кафедрой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НОРМАТИВКА РФ на звания\приложения\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/>
          <a:stretch/>
        </p:blipFill>
        <p:spPr bwMode="auto">
          <a:xfrm>
            <a:off x="1619672" y="548680"/>
            <a:ext cx="5760640" cy="60527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1166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2. Выписка из протокола заседания кафедры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/>
        </p:blipFill>
        <p:spPr bwMode="auto">
          <a:xfrm>
            <a:off x="1475656" y="620688"/>
            <a:ext cx="6264696" cy="61310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3. Представление кафедры по кандидатуре соискателя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4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/>
          <a:stretch/>
        </p:blipFill>
        <p:spPr bwMode="auto">
          <a:xfrm>
            <a:off x="0" y="241971"/>
            <a:ext cx="4680519" cy="6591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РМАТИВКА РФ на звания\приложения\4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/>
          <a:stretch/>
        </p:blipFill>
        <p:spPr bwMode="auto">
          <a:xfrm>
            <a:off x="4705350" y="241971"/>
            <a:ext cx="4438650" cy="64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-42962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05179F"/>
                </a:solidFill>
              </a:rPr>
              <a:t>Приложение 4. Список опубликованных учебных изданий и научных работ</a:t>
            </a:r>
            <a:endParaRPr lang="ru-RU" sz="1400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123728" y="523875"/>
            <a:ext cx="4608512" cy="63008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166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5. Справка о педагогической работе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/>
          <a:stretch/>
        </p:blipFill>
        <p:spPr bwMode="auto">
          <a:xfrm>
            <a:off x="100287" y="348141"/>
            <a:ext cx="4390155" cy="6476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2105"/>
          <a:stretch/>
        </p:blipFill>
        <p:spPr bwMode="auto">
          <a:xfrm>
            <a:off x="4490442" y="386747"/>
            <a:ext cx="4543425" cy="6438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5155" y="50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u="sng" dirty="0" smtClean="0">
                <a:solidFill>
                  <a:srgbClr val="05179F"/>
                </a:solidFill>
              </a:rPr>
              <a:t>Приложение 6. Личный листок по учету кадров</a:t>
            </a:r>
            <a:endParaRPr lang="ru-RU" sz="1400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РМАТИВКА РФ на звания\приложения\17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04456" cy="6588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НОРМАТИВКА РФ на звания\приложения\17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/>
          <a:stretch/>
        </p:blipFill>
        <p:spPr bwMode="auto">
          <a:xfrm>
            <a:off x="4788024" y="419100"/>
            <a:ext cx="4032448" cy="63578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2953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u="sng" dirty="0" smtClean="0">
                <a:solidFill>
                  <a:srgbClr val="05179F"/>
                </a:solidFill>
              </a:rPr>
              <a:t>Приложение 7. Согласие на обработку персональных данных</a:t>
            </a:r>
            <a:endParaRPr lang="ru-RU" sz="1400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РМАТИВКА РФ на звания\приложения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/>
        </p:blipFill>
        <p:spPr bwMode="auto">
          <a:xfrm>
            <a:off x="2247478" y="521782"/>
            <a:ext cx="4536504" cy="62202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3218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8. Справка о стаже почасовой работы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РМАТИВКА РФ на звания\приложения\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/>
          <a:stretch/>
        </p:blipFill>
        <p:spPr bwMode="auto">
          <a:xfrm>
            <a:off x="1691680" y="620688"/>
            <a:ext cx="5734998" cy="58871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18864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9. Форма сведений об учениках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Нормативные документы, регламентирующие процесс присвоения ученых званий в Российской Федерации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 </a:t>
            </a:r>
            <a:r>
              <a:rPr lang="ru-RU" sz="1600" b="1" dirty="0"/>
              <a:t>Постановление </a:t>
            </a:r>
            <a:r>
              <a:rPr lang="ru-RU" sz="1600" dirty="0"/>
              <a:t>Правительства Российской Федерации от </a:t>
            </a:r>
            <a:r>
              <a:rPr lang="ru-RU" sz="1600" b="1" dirty="0"/>
              <a:t>10 декабря 2013 г. №1139 </a:t>
            </a:r>
            <a:r>
              <a:rPr lang="ru-RU" sz="1600" b="1" u="sng" dirty="0"/>
              <a:t>О порядке присвоения ученых званий </a:t>
            </a:r>
            <a:r>
              <a:rPr lang="ru-RU" sz="1600" dirty="0"/>
              <a:t>(</a:t>
            </a:r>
            <a:r>
              <a:rPr lang="ru-RU" sz="1600" b="1" dirty="0"/>
              <a:t>с изменениями на 18 марта 2023 года №415 </a:t>
            </a:r>
            <a:r>
              <a:rPr lang="ru-RU" sz="1600" dirty="0"/>
              <a:t>Об особенностях присуждения ученых степеней и присвоения ученых званий, предусмотренных системой государственной научной аттестации Российской Федерации, лицам, указанным в части 1 статьи 6 Федерального закона "Об особенностях правового регулирования отношений в сферах образования и науки в связи с принятием в Российскую Федерацию Донецкой Народной Республики, Луганской Народной Республики, Запорожской области, Херсонской области и образованием в составе Российской Федерации новых субъектов - Донецкой Народной Республики, Луганской Народной Республики, Запорожской области, Херсонской области и о внесении изменений в отдельные законодательные акты Российской Федерации", и о внесении изменений в некоторые акты Правительства Российской Федерации</a:t>
            </a:r>
            <a:r>
              <a:rPr lang="ru-RU" sz="1600" dirty="0" smtClean="0"/>
              <a:t>")</a:t>
            </a:r>
            <a:r>
              <a:rPr lang="ru-RU" sz="1600" dirty="0" smtClean="0">
                <a:solidFill>
                  <a:srgbClr val="FF0000"/>
                </a:solidFill>
              </a:rPr>
              <a:t> (</a:t>
            </a:r>
            <a:r>
              <a:rPr lang="ru-RU" sz="1600" b="1" i="1" dirty="0">
                <a:solidFill>
                  <a:srgbClr val="FF0000"/>
                </a:solidFill>
              </a:rPr>
              <a:t>с 1 сентября 2024 </a:t>
            </a:r>
            <a:r>
              <a:rPr lang="ru-RU" sz="1600" b="1" i="1" dirty="0" smtClean="0">
                <a:solidFill>
                  <a:srgbClr val="FF0000"/>
                </a:solidFill>
              </a:rPr>
              <a:t>года вступает </a:t>
            </a:r>
            <a:r>
              <a:rPr lang="ru-RU" sz="1600" b="1" i="1" dirty="0">
                <a:solidFill>
                  <a:srgbClr val="FF0000"/>
                </a:solidFill>
              </a:rPr>
              <a:t>в силу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>
                <a:solidFill>
                  <a:srgbClr val="FF0000"/>
                </a:solidFill>
              </a:rPr>
              <a:t>и действует 6 </a:t>
            </a:r>
            <a:r>
              <a:rPr lang="ru-RU" sz="1600" b="1" i="1" dirty="0" smtClean="0">
                <a:solidFill>
                  <a:srgbClr val="FF0000"/>
                </a:solidFill>
              </a:rPr>
              <a:t>лет: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Постановление </a:t>
            </a:r>
            <a:r>
              <a:rPr lang="ru-RU" sz="1600" i="1" dirty="0">
                <a:solidFill>
                  <a:srgbClr val="FF0000"/>
                </a:solidFill>
              </a:rPr>
              <a:t>Правительства Российской Федерации от </a:t>
            </a:r>
            <a:r>
              <a:rPr lang="ru-RU" sz="1600" b="1" i="1" u="sng" dirty="0">
                <a:solidFill>
                  <a:srgbClr val="FF0000"/>
                </a:solidFill>
              </a:rPr>
              <a:t>20 октября 2023 г. №1746 О порядке присвоения ученых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званий</a:t>
            </a:r>
            <a:r>
              <a:rPr lang="ru-RU" sz="1600" i="1" dirty="0" smtClean="0">
                <a:solidFill>
                  <a:srgbClr val="FF0000"/>
                </a:solidFill>
              </a:rPr>
              <a:t>)</a:t>
            </a:r>
            <a:r>
              <a:rPr lang="ru-RU" sz="1600" i="1" dirty="0" smtClean="0"/>
              <a:t>;</a:t>
            </a:r>
            <a:endParaRPr lang="ru-RU" sz="16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Административный регламент </a:t>
            </a:r>
            <a:r>
              <a:rPr lang="ru-RU" sz="1600" dirty="0"/>
              <a:t>Министерства науки и высшего образования Российской Федерации </a:t>
            </a:r>
            <a:r>
              <a:rPr lang="ru-RU" sz="1600" b="1" u="sng" dirty="0"/>
              <a:t>по представлению государственной услуги по присвоению ученых званий профессора и доцента </a:t>
            </a:r>
            <a:r>
              <a:rPr lang="ru-RU" sz="1600" dirty="0"/>
              <a:t>(утвержден приказом Министерства науки и высшего образования РФ </a:t>
            </a:r>
            <a:r>
              <a:rPr lang="ru-RU" sz="1600" b="1" dirty="0"/>
              <a:t>2 марта 2020 г. №268</a:t>
            </a:r>
            <a:r>
              <a:rPr lang="ru-RU" sz="1600" dirty="0"/>
              <a:t>)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55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НОРМАТИВКА РФ на звания\приложения\5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6661"/>
          <a:stretch/>
        </p:blipFill>
        <p:spPr bwMode="auto">
          <a:xfrm>
            <a:off x="85724" y="447675"/>
            <a:ext cx="3676605" cy="5108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/>
          <a:stretch/>
        </p:blipFill>
        <p:spPr bwMode="auto">
          <a:xfrm>
            <a:off x="2676525" y="1124744"/>
            <a:ext cx="3653896" cy="5100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/>
          <a:stretch/>
        </p:blipFill>
        <p:spPr bwMode="auto">
          <a:xfrm>
            <a:off x="5638800" y="1772816"/>
            <a:ext cx="3327232" cy="4935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3160" y="7834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Приложение 10. Справка о представлении соискателя к ученому званию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/>
          <a:stretch/>
        </p:blipFill>
        <p:spPr bwMode="auto">
          <a:xfrm>
            <a:off x="1691680" y="836712"/>
            <a:ext cx="5616624" cy="58684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707" y="432674"/>
            <a:ext cx="866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</a:t>
            </a:r>
            <a:r>
              <a:rPr lang="ru-RU" sz="1600" u="sng" dirty="0" smtClean="0"/>
              <a:t>Приложение 11. Сопроводительное письмо в </a:t>
            </a:r>
            <a:r>
              <a:rPr lang="ru-RU" sz="1600" u="sng" dirty="0" err="1" smtClean="0"/>
              <a:t>Минобрнауки</a:t>
            </a:r>
            <a:r>
              <a:rPr lang="ru-RU" sz="1600" u="sng" dirty="0" smtClean="0"/>
              <a:t> РФ на бланке Академии - </a:t>
            </a:r>
            <a:r>
              <a:rPr lang="ru-RU" sz="1600" b="1" u="sng" dirty="0" smtClean="0"/>
              <a:t>в 2-х экз.</a:t>
            </a:r>
            <a:endParaRPr lang="ru-RU" sz="16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872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>
                <a:solidFill>
                  <a:srgbClr val="05179F"/>
                </a:solidFill>
              </a:rPr>
              <a:t>Документы, оформляемые ученым секретарем</a:t>
            </a:r>
            <a:endParaRPr lang="ru-RU" u="sng" dirty="0">
              <a:solidFill>
                <a:srgbClr val="051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РМАТИВКА РФ на звания\приложения\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/>
          <a:stretch/>
        </p:blipFill>
        <p:spPr bwMode="auto">
          <a:xfrm>
            <a:off x="1763688" y="485774"/>
            <a:ext cx="5256584" cy="62833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66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 smtClean="0"/>
              <a:t>Приложение 12. Протокол заседания счетной комиссии – </a:t>
            </a:r>
            <a:r>
              <a:rPr lang="ru-RU" b="1" u="sng" dirty="0" smtClean="0"/>
              <a:t>в 3-х экземплярах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7992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РМАТИВКА РФ на звания\приложения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/>
          <a:stretch/>
        </p:blipFill>
        <p:spPr bwMode="auto">
          <a:xfrm>
            <a:off x="1115616" y="923925"/>
            <a:ext cx="7099227" cy="51693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   </a:t>
            </a:r>
            <a:r>
              <a:rPr lang="ru-RU" u="sng" dirty="0" smtClean="0"/>
              <a:t>Приложение 13. Баллотировочный бюллетень – </a:t>
            </a:r>
          </a:p>
          <a:p>
            <a:pPr algn="r"/>
            <a:r>
              <a:rPr lang="ru-RU" b="1" u="sng" dirty="0" smtClean="0"/>
              <a:t>до 60 бюллетеней (по одному на каждого члена Ученого совета)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944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"/>
          <a:stretch/>
        </p:blipFill>
        <p:spPr bwMode="auto">
          <a:xfrm>
            <a:off x="2267744" y="419100"/>
            <a:ext cx="4536504" cy="6233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7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  Приложение 14. Титульный лист аттестационного дела – в 2-х экземплярах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5795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РМАТИВКА РФ на звания\приложения\12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/>
          <a:stretch/>
        </p:blipFill>
        <p:spPr bwMode="auto">
          <a:xfrm>
            <a:off x="179512" y="809624"/>
            <a:ext cx="4236083" cy="5928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НОРМАТИВКА РФ на звания\приложения\12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/>
          <a:stretch/>
        </p:blipFill>
        <p:spPr bwMode="auto">
          <a:xfrm>
            <a:off x="4681415" y="809624"/>
            <a:ext cx="4284378" cy="5934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18470"/>
            <a:ext cx="871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		     </a:t>
            </a:r>
            <a:r>
              <a:rPr lang="ru-RU" u="sng" dirty="0" smtClean="0"/>
              <a:t>Приложение 15. Опись документов аттестационных дел </a:t>
            </a:r>
          </a:p>
          <a:p>
            <a:r>
              <a:rPr lang="ru-RU" dirty="0" smtClean="0"/>
              <a:t>              </a:t>
            </a:r>
            <a:r>
              <a:rPr lang="ru-RU" sz="1600" u="sng" dirty="0" smtClean="0"/>
              <a:t>№1 ( в </a:t>
            </a:r>
            <a:r>
              <a:rPr lang="ru-RU" sz="1600" u="sng" dirty="0" err="1" smtClean="0"/>
              <a:t>Минобрнауки</a:t>
            </a:r>
            <a:r>
              <a:rPr lang="ru-RU" sz="1600" u="sng" dirty="0" smtClean="0"/>
              <a:t> РФ)</a:t>
            </a:r>
            <a:r>
              <a:rPr lang="ru-RU" dirty="0" smtClean="0"/>
              <a:t>	                 </a:t>
            </a:r>
            <a:r>
              <a:rPr lang="ru-RU" sz="1600" u="sng" dirty="0" smtClean="0"/>
              <a:t>№2 (в секретариат Ученого совета Академии)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15150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-10345"/>
            <a:ext cx="8229600" cy="648072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Стаж научной и педагогической деятельности</a:t>
            </a:r>
            <a:endParaRPr lang="ru-RU" sz="29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8064896" cy="1451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Стаж </a:t>
            </a:r>
            <a:r>
              <a:rPr lang="ru-RU" b="1" i="1" dirty="0"/>
              <a:t>научной и педагогической деятельности </a:t>
            </a:r>
            <a:endParaRPr lang="ru-RU" b="1" i="1" dirty="0" smtClean="0"/>
          </a:p>
          <a:p>
            <a:pPr algn="ctr"/>
            <a:r>
              <a:rPr lang="ru-RU" b="1" i="1" u="sng" dirty="0" smtClean="0"/>
              <a:t>на звание профессора: </a:t>
            </a:r>
            <a:r>
              <a:rPr lang="ru-RU" b="1" i="1" dirty="0" smtClean="0"/>
              <a:t>10 </a:t>
            </a:r>
            <a:r>
              <a:rPr lang="ru-RU" b="1" i="1" dirty="0"/>
              <a:t>лет </a:t>
            </a:r>
            <a:r>
              <a:rPr lang="ru-RU" dirty="0"/>
              <a:t>и более, в т. ч. </a:t>
            </a:r>
            <a:r>
              <a:rPr lang="ru-RU" b="1" i="1" dirty="0"/>
              <a:t>по научной специальности</a:t>
            </a:r>
            <a:r>
              <a:rPr lang="ru-RU" dirty="0"/>
              <a:t>, указанной в аттестационном деле – </a:t>
            </a:r>
            <a:r>
              <a:rPr lang="ru-RU" b="1" i="1" dirty="0" smtClean="0"/>
              <a:t>5 лет </a:t>
            </a:r>
            <a:r>
              <a:rPr lang="ru-RU" b="1" i="1" dirty="0"/>
              <a:t>и </a:t>
            </a:r>
            <a:r>
              <a:rPr lang="ru-RU" b="1" i="1" dirty="0" smtClean="0"/>
              <a:t>более;</a:t>
            </a:r>
          </a:p>
          <a:p>
            <a:pPr algn="ctr"/>
            <a:r>
              <a:rPr lang="ru-RU" b="1" i="1" u="sng" dirty="0" smtClean="0"/>
              <a:t>на звание доцента: </a:t>
            </a:r>
            <a:r>
              <a:rPr lang="ru-RU" b="1" i="1" dirty="0"/>
              <a:t>5 лет </a:t>
            </a:r>
            <a:r>
              <a:rPr lang="ru-RU" dirty="0"/>
              <a:t>и более, в т. ч. </a:t>
            </a:r>
            <a:r>
              <a:rPr lang="ru-RU" b="1" i="1" dirty="0"/>
              <a:t>по научной специальности</a:t>
            </a:r>
            <a:r>
              <a:rPr lang="ru-RU" dirty="0"/>
              <a:t>, указанной в аттестационном деле – </a:t>
            </a:r>
            <a:r>
              <a:rPr lang="ru-RU" b="1" i="1" dirty="0"/>
              <a:t>3 года и более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9763" y="3246715"/>
            <a:ext cx="4753281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Аспирантура</a:t>
            </a:r>
            <a:r>
              <a:rPr lang="ru-RU" dirty="0" smtClean="0"/>
              <a:t> с отрывом от производства (</a:t>
            </a:r>
            <a:r>
              <a:rPr lang="ru-RU" b="1" i="1" dirty="0" smtClean="0"/>
              <a:t>очная</a:t>
            </a:r>
            <a:r>
              <a:rPr lang="ru-RU" dirty="0" smtClean="0"/>
              <a:t>) </a:t>
            </a:r>
            <a:r>
              <a:rPr lang="ru-RU" b="1" i="1" dirty="0" smtClean="0"/>
              <a:t>входит в стаж научной и педагогической деятельности </a:t>
            </a:r>
            <a:endParaRPr lang="ru-RU" b="1" i="1" dirty="0" smtClean="0"/>
          </a:p>
          <a:p>
            <a:pPr algn="ctr"/>
            <a:r>
              <a:rPr lang="ru-RU" b="1" i="1" dirty="0" smtClean="0"/>
              <a:t>до </a:t>
            </a:r>
            <a:r>
              <a:rPr lang="ru-RU" b="1" i="1" dirty="0" smtClean="0"/>
              <a:t>1 сентября 2013 г.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763" y="2140313"/>
            <a:ext cx="4752150" cy="1029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Информацию о стаже </a:t>
            </a:r>
            <a:r>
              <a:rPr lang="ru-RU" dirty="0" smtClean="0"/>
              <a:t>научной и педагогической деятельности </a:t>
            </a:r>
            <a:r>
              <a:rPr lang="ru-RU" dirty="0" smtClean="0"/>
              <a:t>необходимо уточнить </a:t>
            </a:r>
            <a:r>
              <a:rPr lang="ru-RU" b="1" i="1" dirty="0" smtClean="0"/>
              <a:t>в Отделе кадров Академии.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57102" b="34798"/>
          <a:stretch/>
        </p:blipFill>
        <p:spPr bwMode="auto">
          <a:xfrm>
            <a:off x="6301526" y="3056892"/>
            <a:ext cx="2771601" cy="3693403"/>
          </a:xfrm>
          <a:prstGeom prst="rect">
            <a:avLst/>
          </a:prstGeom>
          <a:noFill/>
          <a:ln w="9525">
            <a:solidFill>
              <a:schemeClr val="tx1">
                <a:alpha val="8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3044" y="2139823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Рассчитать стаж можно онлайн на сайте Контур Норматив по ссылке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https</a:t>
            </a:r>
            <a:r>
              <a:rPr lang="it-IT" dirty="0">
                <a:solidFill>
                  <a:srgbClr val="FF0000"/>
                </a:solidFill>
              </a:rPr>
              <a:t>://normativ.kontur.ru/calculators/stazh?from=md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384" y="4267589"/>
            <a:ext cx="59766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Засчитывается </a:t>
            </a:r>
            <a:r>
              <a:rPr lang="ru-RU" sz="1200" b="1" dirty="0">
                <a:solidFill>
                  <a:srgbClr val="FF0000"/>
                </a:solidFill>
              </a:rPr>
              <a:t>ли в стаж научной и педагогической деятельности срок обучения в аспирантуре?</a:t>
            </a:r>
          </a:p>
          <a:p>
            <a:pPr algn="just"/>
            <a:r>
              <a:rPr lang="ru-RU" sz="1200" dirty="0"/>
              <a:t>В соответствии с ранее действовавшим приказом Министерства общего и профессионального образования Российской Федерации от 27 марта 1998 г. № 814, выпускникам очной аспирантуры в стаж научной и педагогической деятельности соискателя ученого звания засчитывается период обучения в очной аспирантуре с учетом следующего. </a:t>
            </a:r>
            <a:r>
              <a:rPr lang="ru-RU" sz="1200" b="1" dirty="0"/>
              <a:t>В стаж научной и педагогической деятельности </a:t>
            </a:r>
            <a:r>
              <a:rPr lang="ru-RU" sz="1200" b="1" dirty="0">
                <a:solidFill>
                  <a:srgbClr val="FF0000"/>
                </a:solidFill>
              </a:rPr>
              <a:t>не включается период обучения в очной аспирантуре после 1 сентября 2013 года </a:t>
            </a:r>
            <a:r>
              <a:rPr lang="ru-RU" sz="1200" b="1" dirty="0"/>
              <a:t>– даты вступления в силу Федерального закона Российской Федерации от 29 декабря 2012 г. № 273-ФЗ «Об образовании в Российской Федерации».</a:t>
            </a:r>
            <a:r>
              <a:rPr lang="ru-RU" sz="1200" dirty="0"/>
              <a:t> Например, если соискатель ученого звания поступил в очную аспирантуру 1 сентября 2011 г. и успешно завершил обучение после 1 сентября 2013 г., то в стаж научной и педагогической работы будет засчитан 2-х летний период с 1 сентября 2011 г. по 1 сентября 2013 года.</a:t>
            </a:r>
          </a:p>
        </p:txBody>
      </p:sp>
    </p:spTree>
    <p:extLst>
      <p:ext uri="{BB962C8B-B14F-4D97-AF65-F5344CB8AC3E}">
        <p14:creationId xmlns:p14="http://schemas.microsoft.com/office/powerpoint/2010/main" val="20252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Стаж работы по научной специальности</a:t>
            </a:r>
            <a:endParaRPr lang="ru-RU" sz="29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844105" y="764704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1937" y="1124744"/>
            <a:ext cx="4320480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</a:t>
            </a:r>
            <a:r>
              <a:rPr lang="ru-RU" sz="2000" b="1" i="1" dirty="0" smtClean="0"/>
              <a:t>индивидуальных планов </a:t>
            </a:r>
            <a:r>
              <a:rPr lang="ru-RU" sz="2000" dirty="0" smtClean="0"/>
              <a:t>за 5 лет (на звание профессора) и 3 года (на звание доцента)работы (в т. ч. 2 года непрерывно) </a:t>
            </a:r>
            <a:r>
              <a:rPr lang="ru-RU" sz="2000" b="1" i="1" dirty="0" smtClean="0"/>
              <a:t>по основным видам учебной работы </a:t>
            </a:r>
            <a:r>
              <a:rPr lang="ru-RU" sz="2000" dirty="0" smtClean="0"/>
              <a:t>(курс лекций </a:t>
            </a:r>
            <a:r>
              <a:rPr lang="ru-RU" sz="1400" dirty="0" smtClean="0"/>
              <a:t>(</a:t>
            </a:r>
            <a:r>
              <a:rPr lang="ru-RU" sz="1400" i="1" dirty="0" smtClean="0"/>
              <a:t>на звание профессора только данный вид учебной работы</a:t>
            </a:r>
            <a:r>
              <a:rPr lang="ru-RU" sz="1400" dirty="0" smtClean="0"/>
              <a:t>)</a:t>
            </a:r>
            <a:r>
              <a:rPr lang="ru-RU" sz="2000" dirty="0" smtClean="0"/>
              <a:t>, практические, занятия, семинары, лабораторные работы) 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844105" y="3783228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149080"/>
            <a:ext cx="4320480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ВЫБОР (ОПРЕДЕЛЕНИЕ) НАУЧНОЙ СПЕЦИАЛЬНОСТИ </a:t>
            </a:r>
          </a:p>
          <a:p>
            <a:pPr algn="ctr"/>
            <a:r>
              <a:rPr lang="ru-RU" sz="2200" dirty="0" smtClean="0"/>
              <a:t>Выборку по дисциплинам в рамках одной научной специальности </a:t>
            </a:r>
            <a:r>
              <a:rPr lang="ru-RU" sz="2200" b="1" i="1" dirty="0" smtClean="0"/>
              <a:t>в объеме</a:t>
            </a:r>
            <a:r>
              <a:rPr lang="ru-RU" sz="2200" dirty="0" smtClean="0"/>
              <a:t> не менее </a:t>
            </a:r>
            <a:r>
              <a:rPr lang="ru-RU" sz="2200" b="1" i="1" dirty="0" smtClean="0">
                <a:solidFill>
                  <a:srgbClr val="FF0000"/>
                </a:solidFill>
              </a:rPr>
              <a:t>0,25 ставки </a:t>
            </a:r>
            <a:r>
              <a:rPr lang="ru-RU" sz="2200" b="1" i="1" dirty="0" smtClean="0"/>
              <a:t>или </a:t>
            </a: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</a:rPr>
              <a:t>180 часов в год 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5771" y="4703981"/>
            <a:ext cx="3607714" cy="1906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Читаемые дисциплины должны соответствовать направлениям исследований паспорта научной специальности научных работников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6588224" y="4199869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433428" y="5378115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Users\User\Desktop\Снимо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7"/>
          <a:stretch/>
        </p:blipFill>
        <p:spPr bwMode="auto">
          <a:xfrm>
            <a:off x="5107667" y="868089"/>
            <a:ext cx="3712805" cy="3275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9317"/>
            <a:ext cx="8229600" cy="628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Информация по паспортам специальностей научных работников</a:t>
            </a:r>
            <a:br>
              <a:rPr lang="ru-RU" sz="2000" b="1" dirty="0" smtClean="0"/>
            </a:br>
            <a:r>
              <a:rPr lang="it-IT" sz="2000" b="1" dirty="0" smtClean="0">
                <a:solidFill>
                  <a:srgbClr val="FF0000"/>
                </a:solidFill>
              </a:rPr>
              <a:t>https</a:t>
            </a:r>
            <a:r>
              <a:rPr lang="it-IT" sz="2000" b="1" dirty="0">
                <a:solidFill>
                  <a:srgbClr val="FF0000"/>
                </a:solidFill>
              </a:rPr>
              <a:t>://vak.minobrnauki.gov.ru/searching#tab=_tab:materials</a:t>
            </a:r>
            <a:r>
              <a:rPr lang="it-IT" sz="2000" b="1" dirty="0" smtClean="0">
                <a:solidFill>
                  <a:srgbClr val="FF0000"/>
                </a:solidFill>
              </a:rPr>
              <a:t>~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Стрелка углом вверх 3"/>
          <p:cNvSpPr/>
          <p:nvPr/>
        </p:nvSpPr>
        <p:spPr>
          <a:xfrm rot="10800000">
            <a:off x="5078853" y="3063988"/>
            <a:ext cx="864096" cy="936104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0" y="1033494"/>
            <a:ext cx="4341244" cy="26787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04" y="2844785"/>
            <a:ext cx="847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C:\Users\User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0" y="4014122"/>
            <a:ext cx="4339622" cy="26484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08635"/>
            <a:ext cx="847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C:\Users\User\Desktop\Снимок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488" r="-83" b="-2488"/>
          <a:stretch/>
        </p:blipFill>
        <p:spPr bwMode="auto">
          <a:xfrm>
            <a:off x="4780884" y="1051213"/>
            <a:ext cx="4039587" cy="2661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23" y="3148775"/>
            <a:ext cx="1209326" cy="37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 descr="C:\Users\User\Desktop\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b="9884"/>
          <a:stretch/>
        </p:blipFill>
        <p:spPr bwMode="auto">
          <a:xfrm>
            <a:off x="4780885" y="4014122"/>
            <a:ext cx="4039587" cy="2649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70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>Опубликованные научные труды и учебные издания</a:t>
            </a:r>
            <a:endParaRPr lang="ru-RU" sz="2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70181"/>
            <a:ext cx="432048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Формирование списка трудов за весь период научной и педагогической деятельности</a:t>
            </a:r>
            <a:endParaRPr lang="ru-RU" sz="2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799172" y="1994317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3107" y="2354357"/>
            <a:ext cx="4320480" cy="1497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/>
              <a:t>Выделение подгрупп:</a:t>
            </a:r>
          </a:p>
          <a:p>
            <a:pPr marL="457200" indent="-457200" algn="just">
              <a:buAutoNum type="arabicParenR"/>
            </a:pPr>
            <a:r>
              <a:rPr lang="ru-RU" sz="2200" b="1" i="1" dirty="0" smtClean="0"/>
              <a:t>учебные издания;</a:t>
            </a:r>
          </a:p>
          <a:p>
            <a:pPr marL="457200" indent="-457200" algn="just">
              <a:buAutoNum type="arabicParenR"/>
            </a:pPr>
            <a:r>
              <a:rPr lang="ru-RU" sz="2200" b="1" i="1" dirty="0" smtClean="0"/>
              <a:t>научные труды;</a:t>
            </a:r>
          </a:p>
          <a:p>
            <a:pPr marL="457200" indent="-457200" algn="just">
              <a:buAutoNum type="arabicParenR"/>
            </a:pPr>
            <a:r>
              <a:rPr lang="ru-RU" sz="2200" b="1" i="1" dirty="0" smtClean="0"/>
              <a:t>патенты на изобретения...</a:t>
            </a:r>
            <a:endParaRPr lang="ru-RU" sz="2200" b="1" i="1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4824028" y="2927592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89245" y="3857687"/>
            <a:ext cx="1296144" cy="36004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3767" y="4217726"/>
            <a:ext cx="4320480" cy="2451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Для присвоения ученого звания </a:t>
            </a:r>
            <a:r>
              <a:rPr lang="ru-RU" sz="1400" b="1" u="sng" dirty="0" smtClean="0">
                <a:solidFill>
                  <a:srgbClr val="FF0000"/>
                </a:solidFill>
              </a:rPr>
              <a:t>профессора</a:t>
            </a:r>
            <a:r>
              <a:rPr lang="ru-RU" sz="14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Наличие не менее </a:t>
            </a:r>
            <a:r>
              <a:rPr lang="ru-RU" sz="1400" b="1" i="1" dirty="0" smtClean="0">
                <a:solidFill>
                  <a:srgbClr val="FF0000"/>
                </a:solidFill>
              </a:rPr>
              <a:t>50 </a:t>
            </a:r>
            <a:r>
              <a:rPr lang="ru-RU" sz="1400" b="1" i="1" dirty="0">
                <a:solidFill>
                  <a:srgbClr val="FF0000"/>
                </a:solidFill>
              </a:rPr>
              <a:t>опубликованных учебных изданий и научных трудов, включая патенты, не менее </a:t>
            </a:r>
            <a:r>
              <a:rPr lang="ru-RU" sz="1400" b="1" i="1" dirty="0" smtClean="0">
                <a:solidFill>
                  <a:srgbClr val="FF0000"/>
                </a:solidFill>
              </a:rPr>
              <a:t>3 </a:t>
            </a:r>
            <a:r>
              <a:rPr lang="ru-RU" sz="1400" b="1" i="1" dirty="0">
                <a:solidFill>
                  <a:srgbClr val="FF0000"/>
                </a:solidFill>
              </a:rPr>
              <a:t>УИ и не менее </a:t>
            </a:r>
            <a:r>
              <a:rPr lang="ru-RU" sz="1400" b="1" i="1" dirty="0" smtClean="0">
                <a:solidFill>
                  <a:srgbClr val="FF0000"/>
                </a:solidFill>
              </a:rPr>
              <a:t>5 </a:t>
            </a:r>
            <a:r>
              <a:rPr lang="ru-RU" sz="1400" b="1" i="1" dirty="0">
                <a:solidFill>
                  <a:srgbClr val="FF0000"/>
                </a:solidFill>
              </a:rPr>
              <a:t>НТ по научной специальности за последние </a:t>
            </a:r>
            <a:r>
              <a:rPr lang="ru-RU" sz="1400" b="1" i="1" dirty="0" smtClean="0">
                <a:solidFill>
                  <a:srgbClr val="FF0000"/>
                </a:solidFill>
              </a:rPr>
              <a:t>5 лет</a:t>
            </a:r>
            <a:endParaRPr lang="ru-RU" sz="1400" b="1" u="sng" dirty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Для присвоения ученого звания </a:t>
            </a:r>
            <a:r>
              <a:rPr lang="ru-RU" sz="1400" b="1" u="sng" dirty="0" smtClean="0">
                <a:solidFill>
                  <a:srgbClr val="FF0000"/>
                </a:solidFill>
              </a:rPr>
              <a:t>доцента</a:t>
            </a:r>
            <a:r>
              <a:rPr lang="ru-RU" sz="14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Наличие не менее </a:t>
            </a:r>
            <a:r>
              <a:rPr lang="ru-RU" sz="1400" b="1" i="1" dirty="0">
                <a:solidFill>
                  <a:srgbClr val="FF0000"/>
                </a:solidFill>
              </a:rPr>
              <a:t>20 </a:t>
            </a:r>
            <a:r>
              <a:rPr lang="ru-RU" sz="1400" b="1" i="1" dirty="0" smtClean="0">
                <a:solidFill>
                  <a:srgbClr val="FF0000"/>
                </a:solidFill>
              </a:rPr>
              <a:t>опубликованных учебных изданий и научных трудов, включая патенты, не менее 2 УИ и не менее 3 НТ по научной специальности за последние 3 года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1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05" y="686088"/>
            <a:ext cx="2106166" cy="604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00192" y="980728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89548" y="1137864"/>
            <a:ext cx="1917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86672" y="1358930"/>
            <a:ext cx="1728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66692" y="1716251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08077" y="1890573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24228" y="1556792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260685" y="2231847"/>
            <a:ext cx="1262772" cy="1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69360" y="3356992"/>
            <a:ext cx="1262772" cy="1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/>
              <a:t>Общие положения по присвоению ученых званий в Российской Федерации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/>
              <a:t>Положение о присвоении ученых званий </a:t>
            </a:r>
            <a:r>
              <a:rPr lang="ru-RU" sz="2000" dirty="0"/>
              <a:t>(с изменениями на 30 декабря 2022 года №2541) утвержденного </a:t>
            </a:r>
            <a:r>
              <a:rPr lang="ru-RU" sz="2000" dirty="0" smtClean="0"/>
              <a:t>Постановлением </a:t>
            </a:r>
            <a:r>
              <a:rPr lang="ru-RU" sz="2000" dirty="0"/>
              <a:t>Правительства РФ от 10 декабря 2013 года №</a:t>
            </a:r>
            <a:r>
              <a:rPr lang="ru-RU" sz="2000" dirty="0" smtClean="0"/>
              <a:t>1139</a:t>
            </a:r>
          </a:p>
          <a:p>
            <a:pPr algn="just"/>
            <a:r>
              <a:rPr lang="ru-RU" sz="1800" dirty="0"/>
              <a:t>п. 2 Ученые звания присваиваются по научным специальностям в соответствии с </a:t>
            </a:r>
            <a:r>
              <a:rPr lang="ru-RU" sz="1800" b="1" dirty="0" smtClean="0"/>
              <a:t>номенклатурой </a:t>
            </a:r>
            <a:r>
              <a:rPr lang="ru-RU" sz="1800" b="1" dirty="0"/>
              <a:t>научных специальностей</a:t>
            </a:r>
            <a:r>
              <a:rPr lang="ru-RU" sz="1800" baseline="30000" dirty="0"/>
              <a:t>*</a:t>
            </a:r>
            <a:r>
              <a:rPr lang="ru-RU" sz="1800" dirty="0"/>
              <a:t>, по которым присуждаются ученые степени, утверждаемой Министерством науки и высшего образования Российской Федерации.</a:t>
            </a:r>
          </a:p>
          <a:p>
            <a:pPr algn="just"/>
            <a:r>
              <a:rPr lang="ru-RU" sz="1800" dirty="0"/>
              <a:t>п. 5 Ученые звания могут быть присвоены лицам, которые осуществляют педагогическую и научную (научно-исследовательскую) деятельность в организациях, обладают высоким педагогическим мастерством, имеют глубокие профессиональные знания и научные достижения, а также отвечают </a:t>
            </a:r>
            <a:r>
              <a:rPr lang="ru-RU" sz="1800" b="1" dirty="0"/>
              <a:t>требованиям к лицам, претендующим на присвоение им ученых званий</a:t>
            </a:r>
            <a:r>
              <a:rPr lang="ru-RU" sz="1800" dirty="0"/>
              <a:t> (далее - соискатели ученых званий</a:t>
            </a:r>
            <a:r>
              <a:rPr lang="ru-RU" sz="1800" dirty="0" smtClean="0"/>
              <a:t>).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*Приказ Министерства науки и высшего образования РФ от 24 февраля 2021 г. N 118 "Об утверждении номенклатуры научных специальностей, по которым присуждаются ученые степени, и внесении изменения в Положение о совете по защите диссертаций на соискание ученой степени кандидата наук, на соискание ученой степени доктора наук, утвержденное приказом Министерства образования и науки Российской Федерации от 10 ноября 2017 г. N 1093" (с изменениями на 3.09.2023 г.)</a:t>
            </a:r>
          </a:p>
          <a:p>
            <a:pPr marL="0" indent="0" algn="just">
              <a:buNone/>
            </a:pPr>
            <a:r>
              <a:rPr lang="ru-RU" sz="1400" dirty="0"/>
              <a:t>Паспорта научных специальностей </a:t>
            </a:r>
            <a:r>
              <a:rPr lang="ru-RU" sz="1400" dirty="0">
                <a:hlinkClick r:id="rId2"/>
              </a:rPr>
              <a:t>https://vak.minobrnauki.gov.ru/searching#tab=_tab:materials~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57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768"/>
            <a:ext cx="8229600" cy="53191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>Учебные издания, включаемые в список публикаций</a:t>
            </a:r>
            <a:endParaRPr lang="ru-RU" sz="29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 bwMode="auto">
          <a:xfrm>
            <a:off x="47680" y="653185"/>
            <a:ext cx="5269352" cy="2807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115616" y="1412776"/>
            <a:ext cx="1872208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51620" y="1756776"/>
            <a:ext cx="1800200" cy="232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70192" y="2497768"/>
            <a:ext cx="124137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3992"/>
          <a:stretch/>
        </p:blipFill>
        <p:spPr bwMode="auto">
          <a:xfrm>
            <a:off x="0" y="3717032"/>
            <a:ext cx="5135096" cy="287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47680" y="4041068"/>
            <a:ext cx="313234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69" y="476672"/>
            <a:ext cx="2618552" cy="364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8" y="2708919"/>
            <a:ext cx="5726552" cy="413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427984" y="4365104"/>
            <a:ext cx="115212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35896" y="2924944"/>
            <a:ext cx="2448272" cy="311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78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Учебные издания по научной специальности, указанные в аттестационном деле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766" y="413856"/>
            <a:ext cx="885698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Минимальное </a:t>
            </a:r>
            <a:r>
              <a:rPr lang="ru-RU" sz="1400" dirty="0" smtClean="0"/>
              <a:t>требование для получения звания профессора – </a:t>
            </a:r>
            <a:r>
              <a:rPr lang="ru-RU" sz="1400" b="1" dirty="0" smtClean="0"/>
              <a:t>3 учебных издания</a:t>
            </a:r>
            <a:r>
              <a:rPr lang="ru-RU" sz="1400" dirty="0" smtClean="0"/>
              <a:t>, доцента </a:t>
            </a:r>
            <a:r>
              <a:rPr lang="ru-RU" sz="1400" dirty="0" smtClean="0"/>
              <a:t>– </a:t>
            </a:r>
            <a:r>
              <a:rPr lang="ru-RU" sz="1400" b="1" dirty="0" smtClean="0"/>
              <a:t>2 учебных издания на научной специальности</a:t>
            </a:r>
            <a:r>
              <a:rPr lang="ru-RU" sz="1400" dirty="0" smtClean="0"/>
              <a:t>. </a:t>
            </a:r>
            <a:r>
              <a:rPr lang="ru-RU" sz="1400" dirty="0" smtClean="0"/>
              <a:t>По </a:t>
            </a:r>
            <a:r>
              <a:rPr lang="ru-RU" sz="1400" dirty="0" smtClean="0"/>
              <a:t>требованиям Конкурсной комиссии ФГБОУ ВО «ДОННАСА» </a:t>
            </a:r>
            <a:r>
              <a:rPr lang="ru-RU" sz="1400" b="1" dirty="0" smtClean="0">
                <a:solidFill>
                  <a:srgbClr val="FF0000"/>
                </a:solidFill>
              </a:rPr>
              <a:t>+1 </a:t>
            </a:r>
            <a:r>
              <a:rPr lang="ru-RU" sz="1400" b="1" dirty="0" smtClean="0">
                <a:solidFill>
                  <a:srgbClr val="FF0000"/>
                </a:solidFill>
              </a:rPr>
              <a:t>УИ </a:t>
            </a:r>
            <a:r>
              <a:rPr lang="ru-RU" sz="1400" b="1" dirty="0" smtClean="0"/>
              <a:t>по </a:t>
            </a:r>
            <a:r>
              <a:rPr lang="ru-RU" sz="1400" b="1" dirty="0" smtClean="0"/>
              <a:t>НС.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766" y="796816"/>
            <a:ext cx="88569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u="sng" dirty="0" smtClean="0">
              <a:solidFill>
                <a:srgbClr val="FF0000"/>
              </a:solidFill>
            </a:endParaRPr>
          </a:p>
          <a:p>
            <a:r>
              <a:rPr lang="ru-RU" sz="1000" b="1" u="sng" dirty="0" smtClean="0">
                <a:solidFill>
                  <a:srgbClr val="FF0000"/>
                </a:solidFill>
              </a:rPr>
              <a:t>Основные </a:t>
            </a:r>
            <a:r>
              <a:rPr lang="ru-RU" sz="1000" b="1" u="sng" dirty="0">
                <a:solidFill>
                  <a:srgbClr val="FF0000"/>
                </a:solidFill>
              </a:rPr>
              <a:t>требования к изданиям: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dirty="0"/>
              <a:t>1. Наличие рецензентов. Научный или учебный труд должен пройти научное рецензирование (кроме научных работ, которые содержат информацию составляющую государственную или иную охраняемую тайну). Данные о рецензентах указываются на второй странице книги.</a:t>
            </a:r>
          </a:p>
          <a:p>
            <a:r>
              <a:rPr lang="ru-RU" sz="1000" dirty="0"/>
              <a:t>2. Присвоение </a:t>
            </a:r>
            <a:r>
              <a:rPr lang="ru-RU" sz="1000" dirty="0" smtClean="0"/>
              <a:t>ISBN (</a:t>
            </a:r>
            <a:r>
              <a:rPr lang="ru-RU" sz="1000" b="1" u="sng" dirty="0" smtClean="0">
                <a:solidFill>
                  <a:srgbClr val="FF0000"/>
                </a:solidFill>
              </a:rPr>
              <a:t>присваивает типография</a:t>
            </a:r>
            <a:r>
              <a:rPr lang="ru-RU" sz="1000" dirty="0" smtClean="0"/>
              <a:t>), </a:t>
            </a:r>
            <a:r>
              <a:rPr lang="ru-RU" sz="1000" dirty="0"/>
              <a:t>УДК, ББК. Издание должно пройти процедуру государственной регистрации. Ему должен быть присвоен ISBN, УДК, ББК.</a:t>
            </a:r>
          </a:p>
          <a:p>
            <a:r>
              <a:rPr lang="ru-RU" sz="1000" dirty="0"/>
              <a:t>3. Регистрация издания. В соответствии с действующим законодательством 16 экз. тиража отправляют в Российскую книжную палату. Электронные издания по требованию ВАК проходят обязательную регистрацию издания в Научно-техническом центре «</a:t>
            </a:r>
            <a:r>
              <a:rPr lang="ru-RU" sz="1000" dirty="0" err="1"/>
              <a:t>Информрегистр</a:t>
            </a:r>
            <a:r>
              <a:rPr lang="ru-RU" sz="1000" dirty="0"/>
              <a:t>» (Решение Президиума ВАК от 02.03.2012, № 8/13).</a:t>
            </a:r>
          </a:p>
          <a:p>
            <a:r>
              <a:rPr lang="ru-RU" sz="1000" dirty="0"/>
              <a:t>4. Индексация в РИНЦ. Научный или учебный труд должен быть проиндексирован в РИНЦ. Это может быть в формате размещения метаданных (описание выходных данных, без полного текста) или открытого доступа к полному тексту. Формат размещения определяется самим автором.</a:t>
            </a:r>
          </a:p>
          <a:p>
            <a:r>
              <a:rPr lang="ru-RU" sz="1000" dirty="0"/>
              <a:t>Объем издания не регламентирован. </a:t>
            </a:r>
          </a:p>
          <a:p>
            <a:r>
              <a:rPr lang="ru-RU" sz="1000" b="1" dirty="0"/>
              <a:t>Учебное издание должно отвечать требованиям ФГОС ВО </a:t>
            </a:r>
            <a:r>
              <a:rPr lang="ru-RU" sz="1000" dirty="0"/>
              <a:t>(федерального государственного образовательного стандарта высшего обучения), содержание, порядок изучения дисциплины и объем, должны соответствовать учебному плану и рабочей программе.</a:t>
            </a:r>
          </a:p>
          <a:p>
            <a:r>
              <a:rPr lang="ru-RU" sz="1000" dirty="0"/>
              <a:t>Написанное учебное издание должно пройти рецензирование. Возможно получение коллективной рецензии.</a:t>
            </a:r>
          </a:p>
          <a:p>
            <a:r>
              <a:rPr lang="ru-RU" sz="1000" dirty="0"/>
              <a:t>Рецензенты должны быть специалистами в данной сфере научной отрасли с степенью кандидата или доктора наук.</a:t>
            </a:r>
          </a:p>
          <a:p>
            <a:r>
              <a:rPr lang="ru-RU" sz="1000" dirty="0"/>
              <a:t>Тираж учебного издания составляет не менее 50 экземпляров.</a:t>
            </a:r>
          </a:p>
          <a:p>
            <a:r>
              <a:rPr lang="ru-RU" sz="1000" b="1" u="sng" dirty="0">
                <a:solidFill>
                  <a:srgbClr val="FF0000"/>
                </a:solidFill>
              </a:rPr>
              <a:t> Структура и содержание учебных изданий: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ru-RU" sz="1000" dirty="0"/>
              <a:t>1. Титульный лист – включает в себя сведения об авторе (авторах), название учебного заведения, вид издания, место и год издания.</a:t>
            </a:r>
          </a:p>
          <a:p>
            <a:r>
              <a:rPr lang="ru-RU" sz="1000" dirty="0"/>
              <a:t>2. Оборот титульного листа – включает шифр классификации по УДК и ББК, и авторский знак. Сведения о рецензентах, библиографическое описание, аннотация на учебное издание, международный стандартный номер книги, знак охраны авторского права.</a:t>
            </a:r>
          </a:p>
          <a:p>
            <a:r>
              <a:rPr lang="ru-RU" sz="1000" dirty="0"/>
              <a:t>3. Введение – здесь указываются цели изучения дисциплины, необходимость издания для учебного процесса.</a:t>
            </a:r>
          </a:p>
          <a:p>
            <a:r>
              <a:rPr lang="ru-RU" sz="1000" dirty="0"/>
              <a:t>4. Основная часть – основной массив информации с графической составляющей при необходимости.</a:t>
            </a:r>
          </a:p>
          <a:p>
            <a:r>
              <a:rPr lang="ru-RU" sz="1000" dirty="0"/>
              <a:t>5. Заключение.</a:t>
            </a:r>
          </a:p>
          <a:p>
            <a:r>
              <a:rPr lang="ru-RU" sz="1000" dirty="0"/>
              <a:t>6. Библиографический список.</a:t>
            </a:r>
          </a:p>
          <a:p>
            <a:r>
              <a:rPr lang="ru-RU" sz="1000" dirty="0"/>
              <a:t>7. Приложения.</a:t>
            </a:r>
          </a:p>
          <a:p>
            <a:r>
              <a:rPr lang="ru-RU" sz="1000" dirty="0"/>
              <a:t>8. Оглавление.</a:t>
            </a:r>
          </a:p>
          <a:p>
            <a:r>
              <a:rPr lang="ru-RU" sz="1000" dirty="0"/>
              <a:t>9. Концевая страница с выпускными данными – в ней указывается вид издания, сведения об авторе, наименование, сведения об издательстве включая лицензию на издательскую деятельность и тираж.</a:t>
            </a:r>
          </a:p>
          <a:p>
            <a:r>
              <a:rPr lang="ru-RU" sz="1000" b="1" u="sng" dirty="0"/>
              <a:t> </a:t>
            </a:r>
            <a:r>
              <a:rPr lang="ru-RU" sz="1000" b="1" u="sng" dirty="0">
                <a:solidFill>
                  <a:srgbClr val="FF0000"/>
                </a:solidFill>
              </a:rPr>
              <a:t>Электронные издания.</a:t>
            </a:r>
            <a:r>
              <a:rPr lang="ru-RU" sz="1000" dirty="0">
                <a:solidFill>
                  <a:srgbClr val="FF0000"/>
                </a:solidFill>
              </a:rPr>
              <a:t> </a:t>
            </a:r>
            <a:r>
              <a:rPr lang="ru-RU" sz="1000" dirty="0"/>
              <a:t>Помимо книжных изданий, существуют электронные издания, прошедшие редакционно-издательскую обработку и распространяются в неизменном виде в формате цифровых макетов</a:t>
            </a:r>
            <a:r>
              <a:rPr lang="ru-RU" sz="1000" dirty="0" smtClean="0"/>
              <a:t>.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b="1" u="sng" dirty="0"/>
              <a:t> </a:t>
            </a:r>
            <a:r>
              <a:rPr lang="ru-RU" sz="1000" b="1" u="sng" dirty="0">
                <a:solidFill>
                  <a:srgbClr val="FF0000"/>
                </a:solidFill>
              </a:rPr>
              <a:t>Электронные издания регламентирует ГОСТ Р 7.0.83.</a:t>
            </a:r>
            <a:endParaRPr lang="ru-RU" sz="1000" dirty="0">
              <a:solidFill>
                <a:srgbClr val="FF0000"/>
              </a:solidFill>
            </a:endParaRPr>
          </a:p>
          <a:p>
            <a:r>
              <a:rPr lang="ru-RU" sz="1000" dirty="0" smtClean="0"/>
              <a:t>Макеты </a:t>
            </a:r>
            <a:r>
              <a:rPr lang="ru-RU" sz="1000" dirty="0"/>
              <a:t>к печатным изданиям, которые были опубликованы ранее, не считаются электронными изданиями и не принимаются к </a:t>
            </a:r>
            <a:r>
              <a:rPr lang="ru-RU" sz="1000" dirty="0" smtClean="0"/>
              <a:t>регистрации! Электронное </a:t>
            </a:r>
            <a:r>
              <a:rPr lang="ru-RU" sz="1000" dirty="0"/>
              <a:t>издание должно пройти обязательную регистрацию в Научно-техническом центре «</a:t>
            </a:r>
            <a:r>
              <a:rPr lang="ru-RU" sz="1000" dirty="0" err="1"/>
              <a:t>Информрегистр</a:t>
            </a:r>
            <a:r>
              <a:rPr lang="ru-RU" sz="1000" dirty="0"/>
              <a:t>».</a:t>
            </a:r>
          </a:p>
          <a:p>
            <a:r>
              <a:rPr lang="ru-RU" sz="1000" dirty="0"/>
              <a:t> Существует несколько видов распространения:</a:t>
            </a:r>
          </a:p>
          <a:p>
            <a:r>
              <a:rPr lang="ru-RU" sz="1000" dirty="0"/>
              <a:t> Локальное – издание находится в режиме локального доступа и распространяется на съемных носителях или файлах для воспроизведения на специализированных устройствах.</a:t>
            </a:r>
          </a:p>
          <a:p>
            <a:r>
              <a:rPr lang="ru-RU" sz="1000" dirty="0"/>
              <a:t> Сетевое – издание распространяется через информационно-телекоммуникационные сети в формате удаленного доступа.</a:t>
            </a:r>
          </a:p>
          <a:p>
            <a:r>
              <a:rPr lang="ru-RU" sz="1000" dirty="0"/>
              <a:t> Комплексное – издание, часть которого находится в локальном доступе, другая в сетевом.</a:t>
            </a:r>
          </a:p>
          <a:p>
            <a:r>
              <a:rPr lang="ru-RU" sz="1000" b="1" dirty="0"/>
              <a:t>Обязательную регистрацию в НТЦ «</a:t>
            </a:r>
            <a:r>
              <a:rPr lang="ru-RU" sz="1000" b="1" dirty="0" err="1"/>
              <a:t>Информрегистр</a:t>
            </a:r>
            <a:r>
              <a:rPr lang="ru-RU" sz="1000" b="1" dirty="0"/>
              <a:t>» проходят только локальные издания.</a:t>
            </a:r>
          </a:p>
        </p:txBody>
      </p:sp>
    </p:spTree>
    <p:extLst>
      <p:ext uri="{BB962C8B-B14F-4D97-AF65-F5344CB8AC3E}">
        <p14:creationId xmlns:p14="http://schemas.microsoft.com/office/powerpoint/2010/main" val="15319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32"/>
            <a:ext cx="8229600" cy="43204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Научные труды по научной специальности, указанные в аттестационном деле 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04664"/>
            <a:ext cx="8743535" cy="8435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400" dirty="0" smtClean="0"/>
              <a:t>Минимальное требование </a:t>
            </a:r>
            <a:r>
              <a:rPr lang="ru-RU" sz="1400" dirty="0"/>
              <a:t>для получения звания профессора – </a:t>
            </a:r>
            <a:r>
              <a:rPr lang="ru-RU" sz="1400" b="1" dirty="0" smtClean="0"/>
              <a:t>5 научных статей</a:t>
            </a:r>
            <a:r>
              <a:rPr lang="ru-RU" sz="1400" dirty="0" smtClean="0"/>
              <a:t>, доцента - </a:t>
            </a:r>
            <a:r>
              <a:rPr lang="ru-RU" sz="1400" b="1" dirty="0" smtClean="0"/>
              <a:t>3 </a:t>
            </a:r>
            <a:r>
              <a:rPr lang="ru-RU" sz="1400" b="1" dirty="0" smtClean="0"/>
              <a:t>научные статьи </a:t>
            </a:r>
            <a:r>
              <a:rPr lang="ru-RU" sz="1400" b="1" dirty="0" smtClean="0"/>
              <a:t>по</a:t>
            </a:r>
            <a:r>
              <a:rPr lang="ru-RU" sz="1400" b="1" dirty="0" smtClean="0"/>
              <a:t> </a:t>
            </a:r>
            <a:r>
              <a:rPr lang="ru-RU" sz="1400" b="1" dirty="0" smtClean="0"/>
              <a:t>научной специальности, опубликованные в рецензируемых научных изданиях</a:t>
            </a:r>
            <a:r>
              <a:rPr lang="ru-RU" sz="1400" dirty="0" smtClean="0"/>
              <a:t>.  По требованиям Конкурсной комиссии ФГБОУ ВО «ДОННАСА» </a:t>
            </a:r>
            <a:r>
              <a:rPr lang="ru-RU" sz="1400" b="1" dirty="0" smtClean="0">
                <a:solidFill>
                  <a:srgbClr val="FF0000"/>
                </a:solidFill>
              </a:rPr>
              <a:t>+1 научная статья </a:t>
            </a:r>
            <a:r>
              <a:rPr lang="ru-RU" sz="1400" b="1" dirty="0" smtClean="0"/>
              <a:t>по научной специальности, опубликованная </a:t>
            </a:r>
            <a:r>
              <a:rPr lang="ru-RU" sz="1400" b="1" dirty="0"/>
              <a:t>в рецензируемых научных </a:t>
            </a:r>
            <a:r>
              <a:rPr lang="ru-RU" sz="1400" b="1" dirty="0" smtClean="0"/>
              <a:t>изданиях РФ</a:t>
            </a:r>
            <a:r>
              <a:rPr lang="ru-RU" sz="1400" dirty="0" smtClean="0"/>
              <a:t>. </a:t>
            </a:r>
          </a:p>
          <a:p>
            <a:pPr algn="ctr"/>
            <a:endParaRPr lang="ru-RU" sz="1600" dirty="0"/>
          </a:p>
        </p:txBody>
      </p:sp>
      <p:pic>
        <p:nvPicPr>
          <p:cNvPr id="7" name="Picture 5" descr="C:\Users\User\Desktop\Снимок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14551" r="4508" b="7109"/>
          <a:stretch/>
        </p:blipFill>
        <p:spPr bwMode="auto">
          <a:xfrm>
            <a:off x="107504" y="1362564"/>
            <a:ext cx="5085420" cy="2764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8348" y="3068960"/>
            <a:ext cx="518457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34" y="1357195"/>
            <a:ext cx="3919724" cy="5455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3545749"/>
            <a:ext cx="2160240" cy="3255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081" y="3710629"/>
            <a:ext cx="2337085" cy="239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>Научные труды по научной специальности, указанные в аттестационном деле</a:t>
            </a:r>
            <a:br>
              <a:rPr lang="ru-RU" sz="2900" b="1" dirty="0" smtClean="0"/>
            </a:br>
            <a:r>
              <a:rPr lang="ru-RU" sz="2900" b="1" dirty="0" smtClean="0"/>
              <a:t>Издания, входящие в Российский индекс научного цитирования </a:t>
            </a:r>
            <a:endParaRPr lang="ru-RU" sz="29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3" y="2175618"/>
            <a:ext cx="3955366" cy="2634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8603" y="3898513"/>
            <a:ext cx="129614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31640" y="2564904"/>
            <a:ext cx="129614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/>
          <a:stretch/>
        </p:blipFill>
        <p:spPr bwMode="auto">
          <a:xfrm>
            <a:off x="4495799" y="2175618"/>
            <a:ext cx="4501344" cy="19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/>
          <a:stretch/>
        </p:blipFill>
        <p:spPr bwMode="auto">
          <a:xfrm>
            <a:off x="4495799" y="4293096"/>
            <a:ext cx="4501344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5076056" y="4941168"/>
            <a:ext cx="1296144" cy="5040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01336" y="4972542"/>
            <a:ext cx="1296144" cy="5040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81392" y="2312876"/>
            <a:ext cx="2439888" cy="50405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Прошу обратить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799288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Особое внимание при публикации учебных изданий и научных статей необходимо уделить </a:t>
            </a:r>
            <a:r>
              <a:rPr lang="ru-RU" sz="2400" b="1" dirty="0" smtClean="0">
                <a:solidFill>
                  <a:srgbClr val="FF0000"/>
                </a:solidFill>
              </a:rPr>
              <a:t>УДК</a:t>
            </a:r>
            <a:r>
              <a:rPr lang="ru-RU" sz="2400" dirty="0" smtClean="0"/>
              <a:t> (универсальному десятичному классификатору). </a:t>
            </a:r>
          </a:p>
          <a:p>
            <a:pPr algn="ctr"/>
            <a:r>
              <a:rPr lang="ru-RU" sz="2400" b="1" i="1" dirty="0" smtClean="0"/>
              <a:t>УДК должен соответствовать </a:t>
            </a:r>
            <a:r>
              <a:rPr lang="ru-RU" sz="2400" b="1" i="1" u="sng" dirty="0" smtClean="0"/>
              <a:t>тематике работы</a:t>
            </a:r>
            <a:r>
              <a:rPr lang="ru-RU" sz="2400" b="1" i="1" dirty="0" smtClean="0"/>
              <a:t>, а также входить в </a:t>
            </a:r>
            <a:r>
              <a:rPr lang="ru-RU" sz="2400" b="1" i="1" u="sng" dirty="0" smtClean="0"/>
              <a:t>направления исследований паспорта специальности научных работников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77444"/>
            <a:ext cx="439248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1 личная </a:t>
            </a:r>
            <a:r>
              <a:rPr lang="ru-RU" sz="2400" dirty="0" smtClean="0"/>
              <a:t>научная статья за последние 3 </a:t>
            </a:r>
            <a:r>
              <a:rPr lang="ru-RU" sz="2400" dirty="0" smtClean="0"/>
              <a:t>года на получение звания доцента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077444"/>
            <a:ext cx="3456384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Научные статьи и учебные издания соискателей ученого звания Академии </a:t>
            </a:r>
          </a:p>
          <a:p>
            <a:pPr algn="ctr"/>
            <a:r>
              <a:rPr lang="ru-RU" sz="2000" b="1" i="1" u="sng" dirty="0" smtClean="0"/>
              <a:t>не должны повторяться. 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4472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Часто задаваемые вопросы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264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87313" indent="-87313" algn="just"/>
            <a:r>
              <a:rPr lang="ru-RU" sz="4000" b="1" dirty="0">
                <a:hlinkClick r:id="rId2"/>
              </a:rPr>
              <a:t> Каков размер государственной пошлины за предоставление государственной услуги по присвоению ученых званий профессора и доцента</a:t>
            </a:r>
            <a:r>
              <a:rPr lang="ru-RU" sz="4000" b="1" dirty="0" smtClean="0">
                <a:hlinkClick r:id="rId2"/>
              </a:rPr>
              <a:t>?</a:t>
            </a:r>
            <a:endParaRPr lang="ru-RU" sz="4000" dirty="0"/>
          </a:p>
          <a:p>
            <a:pPr marL="87313" indent="-87313" algn="just"/>
            <a:r>
              <a:rPr lang="ru-RU" sz="4000" dirty="0"/>
              <a:t>Государственная пошлина за предоставление государственной услуги по присвоению ученых званий профессора и доцента не предусмотрена действующим законодательством Российской </a:t>
            </a:r>
            <a:r>
              <a:rPr lang="ru-RU" sz="4000" dirty="0" smtClean="0"/>
              <a:t>Федерации</a:t>
            </a:r>
          </a:p>
          <a:p>
            <a:pPr marL="87313" indent="-87313" algn="just"/>
            <a:endParaRPr lang="ru-RU" sz="4000" dirty="0"/>
          </a:p>
          <a:p>
            <a:pPr marL="87313" indent="-87313" algn="just"/>
            <a:r>
              <a:rPr lang="ru-RU" sz="4000" b="1" dirty="0">
                <a:hlinkClick r:id="rId3"/>
              </a:rPr>
              <a:t> Как можно узнать о готовности дипломов/аттестатов/свидетельств</a:t>
            </a:r>
            <a:r>
              <a:rPr lang="ru-RU" sz="4000" b="1" dirty="0" smtClean="0">
                <a:hlinkClick r:id="rId3"/>
              </a:rPr>
              <a:t>?</a:t>
            </a:r>
            <a:endParaRPr lang="ru-RU" sz="4000" dirty="0"/>
          </a:p>
          <a:p>
            <a:pPr marL="87313" indent="-87313" algn="just"/>
            <a:r>
              <a:rPr lang="ru-RU" sz="4000" dirty="0"/>
              <a:t>О готовности дипломов, аттестатов, свидетельств можно узнать на официальном сайте ВАК / Приказы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/ Информация о готовности дипломов доктора и кандидата наук, аттестатов профессора и доцента, свидетельств о признании иностранных ученых степеней и ученых званий (их дубликатов): «https://vak.minobrnauki.gov.ru/documents#tab=_tab:orders~»</a:t>
            </a:r>
          </a:p>
          <a:p>
            <a:pPr marL="87313" indent="-87313" algn="just"/>
            <a:endParaRPr lang="ru-RU" sz="4000" b="1" dirty="0" smtClean="0">
              <a:hlinkClick r:id="rId4"/>
            </a:endParaRPr>
          </a:p>
          <a:p>
            <a:pPr marL="87313" indent="-87313" algn="just"/>
            <a:r>
              <a:rPr lang="ru-RU" sz="4000" b="1" dirty="0">
                <a:hlinkClick r:id="rId4"/>
              </a:rPr>
              <a:t> Требуется ли повторное рассмотрение аттестационных документов на Ученом совете при возврате аттестационного дела</a:t>
            </a:r>
            <a:r>
              <a:rPr lang="ru-RU" sz="4000" b="1" dirty="0" smtClean="0">
                <a:hlinkClick r:id="rId4"/>
              </a:rPr>
              <a:t>?</a:t>
            </a:r>
            <a:endParaRPr lang="ru-RU" sz="4000" dirty="0"/>
          </a:p>
          <a:p>
            <a:pPr marL="87313" indent="-87313" algn="just"/>
            <a:r>
              <a:rPr lang="ru-RU" sz="4000" dirty="0"/>
              <a:t>В случае возврата аттестационного дела в связи с техническими нарушениями при его оформлении (отсутствие печати, орфографические ошибки, отсутствие требуемых документов и т.д.) повторное заседание Ученого совета не требуется. В случае наличия замечаний, требующих существенной доработки представленных в аттестационном деле документов, подтверждающих соответствие соискателя ученого звания установленным требованиям и критериям, проведение повторного заседания Ученого совета представляется необходимым.</a:t>
            </a:r>
          </a:p>
          <a:p>
            <a:pPr marL="87313" indent="-87313" algn="just"/>
            <a:endParaRPr lang="ru-RU" sz="4000" b="1" dirty="0" smtClean="0">
              <a:hlinkClick r:id="rId5"/>
            </a:endParaRPr>
          </a:p>
          <a:p>
            <a:pPr marL="87313" indent="-87313" algn="just"/>
            <a:r>
              <a:rPr lang="ru-RU" sz="4000" b="1" dirty="0" smtClean="0">
                <a:hlinkClick r:id="rId5"/>
              </a:rPr>
              <a:t>Установлен </a:t>
            </a:r>
            <a:r>
              <a:rPr lang="ru-RU" sz="4000" b="1" dirty="0">
                <a:hlinkClick r:id="rId5"/>
              </a:rPr>
              <a:t>ли предельный срок в течении которого аттестационное дело соискателя ученого звания должно быть направлено в </a:t>
            </a:r>
            <a:r>
              <a:rPr lang="ru-RU" sz="4000" b="1" dirty="0" err="1">
                <a:hlinkClick r:id="rId5"/>
              </a:rPr>
              <a:t>Минобрнауки</a:t>
            </a:r>
            <a:r>
              <a:rPr lang="ru-RU" sz="4000" b="1" dirty="0">
                <a:hlinkClick r:id="rId5"/>
              </a:rPr>
              <a:t> России после его рассмотрения на Ученом совете</a:t>
            </a:r>
            <a:r>
              <a:rPr lang="ru-RU" sz="4000" b="1" dirty="0" smtClean="0">
                <a:hlinkClick r:id="rId5"/>
              </a:rPr>
              <a:t>?</a:t>
            </a:r>
            <a:endParaRPr lang="ru-RU" sz="4000" dirty="0"/>
          </a:p>
          <a:p>
            <a:pPr marL="87313" indent="-87313" algn="just"/>
            <a:r>
              <a:rPr lang="ru-RU" sz="4000" dirty="0"/>
              <a:t>Согласно пункту 6 Положения о присвоении ученых званий, утвержденным постановлением Правительства Российской Федерации от 10 декабря 2013 г. № 1139, вопрос о представлении соискателя к ученому званию рассматривается на заседании коллегиального органа управления организации, в которой работает соискатель ученого звания (далее – ученый совет). При положительном решении ученого совета организация представляет соискателя к присвоению ученого звания посредством направления в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документов, необходимых для рассмотрения вопроса о присвоении ученого звания (далее – аттестационное дело). Срок, в течение которого аттестационное дело соискателя ученого звания должно быть направлено в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после рассмотрения вопроса о присвоении ученого звания на заседании ученого совета, Положением не установлен и определяется организацией по месту представления соискателя к присвоению ученого звания.</a:t>
            </a:r>
          </a:p>
          <a:p>
            <a:pPr marL="87313" indent="-87313" algn="just"/>
            <a:endParaRPr lang="ru-RU" sz="4000" dirty="0"/>
          </a:p>
          <a:p>
            <a:pPr marL="87313" indent="-87313" algn="just"/>
            <a:r>
              <a:rPr lang="ru-RU" sz="4000" b="1" dirty="0">
                <a:hlinkClick r:id="rId6"/>
              </a:rPr>
              <a:t> Научные труды могут быть опубликованы в любом журнале или только из списка рецензируемых научных изданий (Перечень ВАК)?</a:t>
            </a:r>
            <a:endParaRPr lang="ru-RU" sz="4000" dirty="0"/>
          </a:p>
          <a:p>
            <a:pPr marL="87313" indent="-87313" algn="just"/>
            <a:r>
              <a:rPr lang="ru-RU" sz="4000" dirty="0"/>
              <a:t>Положением о присвоении ученых званий, утвержденным постановлением Правительства Российской Федерации от 10 декабря 2013 г. № 1139 (далее – Положение), установлены требования к соискателям ученых званий в части наличия научных трудов, опубликованных в рецензируемых научных изданиях, правила формирования перечня которых утверждены приказом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от 12 декабря 2016 г. № 1586 (зарегистрирован Минюстом России 26 апреля 2017 г., регистрационный № 46507) (далее соответственно – Правила, Перечень</a:t>
            </a:r>
            <a:r>
              <a:rPr lang="ru-RU" sz="4000" dirty="0" smtClean="0"/>
              <a:t>). Например</a:t>
            </a:r>
            <a:r>
              <a:rPr lang="ru-RU" sz="4000" dirty="0"/>
              <a:t>, в соответствии с подпунктом «д» пункта 9 Положения одним из критериев присвоения ученого звания профессор является наличие у соискателя не менее 5 научных трудов, опубликованных за последние 5 лет в рецензируемых научных изданиях, включенных в Перечень, по научной специальности. В соответствии с подпунктом «г» пункта 11 Положения одним из критериев присвоения ученого звания доцента является наличие у соискателя не менее 3 научных трудов, опубликованных за последние 3 года в рецензируемых научных изданиях, включенных в Перечень, по научной специальности. В соответствии с пунктом 5 Правил издания, текущие номера которых или их переводные версии входят в международную реферативную базу данных </a:t>
            </a:r>
            <a:r>
              <a:rPr lang="ru-RU" sz="4000" dirty="0" err="1"/>
              <a:t>Web</a:t>
            </a:r>
            <a:r>
              <a:rPr lang="ru-RU" sz="4000" dirty="0"/>
              <a:t> </a:t>
            </a:r>
            <a:r>
              <a:rPr lang="ru-RU" sz="4000" dirty="0" err="1"/>
              <a:t>of</a:t>
            </a:r>
            <a:r>
              <a:rPr lang="ru-RU" sz="4000" dirty="0"/>
              <a:t> </a:t>
            </a:r>
            <a:r>
              <a:rPr lang="ru-RU" sz="4000" dirty="0" err="1"/>
              <a:t>Science</a:t>
            </a:r>
            <a:r>
              <a:rPr lang="ru-RU" sz="4000" dirty="0"/>
              <a:t> или </a:t>
            </a:r>
            <a:r>
              <a:rPr lang="ru-RU" sz="4000" dirty="0" err="1"/>
              <a:t>Scopus</a:t>
            </a:r>
            <a:r>
              <a:rPr lang="ru-RU" sz="4000" dirty="0"/>
              <a:t> считаются включенными в Перечень по отраслям науки, соответствующим их профилю. При рассмотрении вопроса о присвоении ученого звания публикации соискателя ученого звания в данных изданиях могут быть засчитаны в качестве научных трудов, опубликованных в рецензируемых научных изданиях, требования к которым и правила формирования перечня которых устанавливаются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России. Включение издания в международную реферативную базу данных </a:t>
            </a:r>
            <a:r>
              <a:rPr lang="ru-RU" sz="4000" dirty="0" err="1"/>
              <a:t>Web</a:t>
            </a:r>
            <a:r>
              <a:rPr lang="ru-RU" sz="4000" dirty="0"/>
              <a:t> </a:t>
            </a:r>
            <a:r>
              <a:rPr lang="ru-RU" sz="4000" dirty="0" err="1"/>
              <a:t>of</a:t>
            </a:r>
            <a:r>
              <a:rPr lang="ru-RU" sz="4000" dirty="0"/>
              <a:t> </a:t>
            </a:r>
            <a:r>
              <a:rPr lang="ru-RU" sz="4000" dirty="0" err="1"/>
              <a:t>Science</a:t>
            </a:r>
            <a:r>
              <a:rPr lang="ru-RU" sz="4000" dirty="0"/>
              <a:t> или </a:t>
            </a:r>
            <a:r>
              <a:rPr lang="ru-RU" sz="4000" dirty="0" err="1"/>
              <a:t>Scopus</a:t>
            </a:r>
            <a:r>
              <a:rPr lang="ru-RU" sz="4000" dirty="0"/>
              <a:t> может быть подтверждено копией соответствующей страницы на сайте указанной базы </a:t>
            </a:r>
            <a:r>
              <a:rPr lang="ru-RU" sz="4000" dirty="0" smtClean="0"/>
              <a:t>данных. Кроме </a:t>
            </a:r>
            <a:r>
              <a:rPr lang="ru-RU" sz="4000" dirty="0"/>
              <a:t>того, критериями предусмотрено опубликование научных трудов, используемых в образовательном процессе (20 для соискателя ученого звания доцента, 50 для соискателя ученого звания профессора). Опубликованные научные труды, используемые в образовательном процессе, включаются в список опубликованных учебных изданий и научных трудов соискателя ученого звания (далее – Список). Список оформляется в соответствии с формой, приведенной в приложении № 3 к Административному регламенту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по предоставлению государственной услуги по присвоению ученых званий профессора и доцента, утвержденному приказом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от 2 марта 2020 г. № 268. Относительно указанного списка Положением не предусмотрено требование о публикации всех научных трудов соискателя ученого звания в изданиях, включенных в Перечень</a:t>
            </a:r>
            <a:r>
              <a:rPr lang="ru-RU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69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Часто задаваемые вопросы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76672"/>
            <a:ext cx="9001000" cy="6192688"/>
          </a:xfrm>
        </p:spPr>
        <p:txBody>
          <a:bodyPr>
            <a:noAutofit/>
          </a:bodyPr>
          <a:lstStyle/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hlinkClick r:id="rId2"/>
              </a:rPr>
              <a:t> Возможно ли учитывать в качестве учебных изданий методические рекомендации, справочники, инструкции?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dirty="0"/>
              <a:t>Виды учебных изданий, которые могут быть включены в список опубликованных учебных изданий и научных трудов соискателя ученого звания, приведен в приложении № 3 к Административному регламенту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по предоставлению государственной услуги по присвоению ученого звания профессора и доцента, утвержденному приказом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от 2 марта 2020 г. № 268: учебник, учебное пособие, учебно-методическое пособие, учебное наглядное пособие, рабочая тетрадь, самоучитель, хрестоматия, практикум, задачник, учебная программа. Методические рекомендации, справочники и инструкции к учебным изданиям не относятся</a:t>
            </a:r>
            <a:r>
              <a:rPr lang="ru-RU" sz="1000" dirty="0" smtClean="0"/>
              <a:t>.</a:t>
            </a:r>
            <a:endParaRPr lang="ru-RU" sz="1000" b="1" dirty="0">
              <a:hlinkClick r:id="rId3"/>
            </a:endParaRPr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hlinkClick r:id="rId3"/>
              </a:rPr>
              <a:t>Должны ли все научные труды соискателя ученого звания соответствовать выбранной научной специальности?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dirty="0"/>
              <a:t>В соответствии с подпунктом «д» пункта 9 и подпунктом «г» пункта 11 Положения о присвоении ученых званий, утвержденного постановлением Правительства Российской Федерации от 10 декабря 2013 г. № 1139 (далее - Положение), одним из критериев присвоения ученого звания является наличие у соискателя не менее трех научных трудов, опубликованных за последние 3 года (для соискателя ученого звания доцента) или не менее пяти научных трудов, опубликованных за последние 5 лет (для соискателя ученого звания профессора) по научной специальности, указанной в аттестационном деле. Данные научные труды должны быть опубликованы в изданиях, входящих на день публикации научного труда соискателя в Перечень рецензируемых научных изданий, требования к которым и правила формирования перечня которых устанавливаются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(далее – Перечень). Сведения об изданиях, включенных в Перечень размещаются на сайте ВАК при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по адресу: «https://vak.minobrnauki.gov.ru/documents#tab=_tab:editions~». Научные издания, текущие номера которых или их переводные версии входят хотя бы в одну из международных реферативных баз данных и систем цитирования </a:t>
            </a:r>
            <a:r>
              <a:rPr lang="ru-RU" sz="1000" dirty="0" err="1"/>
              <a:t>Web</a:t>
            </a:r>
            <a:r>
              <a:rPr lang="ru-RU" sz="1000" dirty="0"/>
              <a:t> </a:t>
            </a:r>
            <a:r>
              <a:rPr lang="ru-RU" sz="1000" dirty="0" err="1"/>
              <a:t>of</a:t>
            </a:r>
            <a:r>
              <a:rPr lang="ru-RU" sz="1000" dirty="0"/>
              <a:t> </a:t>
            </a:r>
            <a:r>
              <a:rPr lang="ru-RU" sz="1000" dirty="0" err="1"/>
              <a:t>Science</a:t>
            </a:r>
            <a:r>
              <a:rPr lang="ru-RU" sz="1000" dirty="0"/>
              <a:t>, </a:t>
            </a:r>
            <a:r>
              <a:rPr lang="ru-RU" sz="1000" dirty="0" err="1"/>
              <a:t>Scopus</a:t>
            </a:r>
            <a:r>
              <a:rPr lang="ru-RU" sz="1000" dirty="0"/>
              <a:t>, </a:t>
            </a:r>
            <a:r>
              <a:rPr lang="ru-RU" sz="1000" dirty="0" err="1"/>
              <a:t>PubMed</a:t>
            </a:r>
            <a:r>
              <a:rPr lang="ru-RU" sz="1000" dirty="0"/>
              <a:t>, </a:t>
            </a:r>
            <a:r>
              <a:rPr lang="ru-RU" sz="1000" dirty="0" err="1"/>
              <a:t>MathSciNet</a:t>
            </a:r>
            <a:r>
              <a:rPr lang="ru-RU" sz="1000" dirty="0"/>
              <a:t>, </a:t>
            </a:r>
            <a:r>
              <a:rPr lang="ru-RU" sz="1000" dirty="0" err="1"/>
              <a:t>zbMATH</a:t>
            </a:r>
            <a:r>
              <a:rPr lang="ru-RU" sz="1000" dirty="0"/>
              <a:t>, </a:t>
            </a:r>
            <a:r>
              <a:rPr lang="ru-RU" sz="1000" dirty="0" err="1"/>
              <a:t>Chemical</a:t>
            </a:r>
            <a:r>
              <a:rPr lang="ru-RU" sz="1000" dirty="0"/>
              <a:t> </a:t>
            </a:r>
            <a:r>
              <a:rPr lang="ru-RU" sz="1000" dirty="0" err="1"/>
              <a:t>Abstracts</a:t>
            </a:r>
            <a:r>
              <a:rPr lang="ru-RU" sz="1000" dirty="0"/>
              <a:t>, </a:t>
            </a:r>
            <a:r>
              <a:rPr lang="ru-RU" sz="1000" dirty="0" err="1"/>
              <a:t>Springer</a:t>
            </a:r>
            <a:r>
              <a:rPr lang="ru-RU" sz="1000" dirty="0"/>
              <a:t> или </a:t>
            </a:r>
            <a:r>
              <a:rPr lang="ru-RU" sz="1000" dirty="0" err="1"/>
              <a:t>GeoRef</a:t>
            </a:r>
            <a:r>
              <a:rPr lang="ru-RU" sz="1000" dirty="0"/>
              <a:t> также считаются включенными в Перечень.</a:t>
            </a:r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dirty="0"/>
              <a:t>Соискатель ученого звания должен также иметь не менее 20 (для соискателя ученого звания доцента) или 50 (для соискателя ученого звания профессора) опубликованных учебных изданий и научных трудов, используемых в образовательном процессе. Требования о соответствии всех опубликованных учебных изданий и научных трудов соискателя ученого звания заявленной научной специальности, а также о публикации указанных научных трудов в изданиях, включенных в Перечень, Положением не предусмотрены. В список опубликованных учебных изданий и научных трудов соискателя ученого звания могут быть включены опубликованные научные труды, используемые в образовательном процессе, в том числе научные труды не соответствующие заявленной в аттестационном деле научной специальности. Указанный список оформляется в соответствии с формой, приведенной в приложении № 3 к Административному регламенту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по предоставлению государственной услуги по присвоению ученых званий профессора и доцента, утвержденному приказом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от 2 марта 2020 г. № 268</a:t>
            </a:r>
            <a:r>
              <a:rPr lang="ru-RU" sz="1000" dirty="0" smtClean="0"/>
              <a:t>.</a:t>
            </a:r>
            <a:endParaRPr lang="ru-RU" sz="1000" b="1" dirty="0">
              <a:hlinkClick r:id="rId4"/>
            </a:endParaRPr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hlinkClick r:id="rId4"/>
              </a:rPr>
              <a:t>Должен ли соискатель ученого звания «профессор» иметь ученое звание доцента или достаточно иметь степень доктора наук?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dirty="0"/>
              <a:t>В соответствии с подпунктом «г» пункта 8 Положения о присвоении ученых званий, утвержденного постановлением Правительства Российской Федерации от 10 декабря 2013 г. № 1139 (далее - Положение), одним из требований к соискателю ученого звания профессора является наличие у него ученого звания доцента, со дня, присвоения которого прошло не менее 3-х лет. Присвоение ученого звания профессора лицу, не имеющему ученого звания доцента, Положением не предусмотрено</a:t>
            </a:r>
            <a:r>
              <a:rPr lang="ru-RU" sz="1000" dirty="0" smtClean="0"/>
              <a:t>.</a:t>
            </a:r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hlinkClick r:id="rId5"/>
              </a:rPr>
              <a:t> Учитывается ли период нахождения в отпуске по уходу за ребенком при расчете стажа научной и педагогической работы?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  <a:spcBef>
                <a:spcPts val="0"/>
              </a:spcBef>
            </a:pPr>
            <a:r>
              <a:rPr lang="ru-RU" sz="1000" dirty="0"/>
              <a:t>В соответствии со статьей 256 Трудового кодекса Российской Федерации отпуск по уходу за ребенком засчитывается в общий трудовой стаж и непрерывный трудовой стаж работы по специальности. Таким образом, отпуск по уходу за ребенком учитывается в стаже научной и педагогической работы</a:t>
            </a:r>
            <a:r>
              <a:rPr lang="ru-RU" sz="1000" dirty="0" smtClean="0"/>
              <a:t>.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</a:pPr>
            <a:r>
              <a:rPr lang="ru-RU" sz="1000" b="1" dirty="0">
                <a:hlinkClick r:id="rId6"/>
              </a:rPr>
              <a:t>Засчитывается ли в стаж научной и педагогической деятельности срок обучения в аспирантуре?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</a:pPr>
            <a:r>
              <a:rPr lang="ru-RU" sz="1000" dirty="0"/>
              <a:t>В соответствии с ранее действовавшим приказом Министерства общего и профессионального образования Российской Федерации от 27 марта 1998 г. № 814, выпускникам очной аспирантуры в стаж научной и педагогической деятельности соискателя ученого звания засчитывается период обучения в очной аспирантуре с учетом следующего. </a:t>
            </a:r>
            <a:r>
              <a:rPr lang="ru-RU" sz="1000" b="1" dirty="0"/>
              <a:t>В стаж научной и педагогической деятельности не включается период обучения в очной аспирантуре</a:t>
            </a:r>
            <a:r>
              <a:rPr lang="ru-RU" sz="1000" dirty="0"/>
              <a:t> </a:t>
            </a:r>
            <a:r>
              <a:rPr lang="ru-RU" sz="1000" b="1" u="sng" dirty="0"/>
              <a:t>после 1 сентября 2013 года</a:t>
            </a:r>
            <a:r>
              <a:rPr lang="ru-RU" sz="1000" dirty="0"/>
              <a:t> – даты вступления в силу Федерального закона Российской Федерации от 29 декабря 2012 г. № 273-ФЗ «Об образовании в Российской Федерации». Например, если соискатель ученого звания поступил в очную аспирантуру 1 сентября 2011 г. и успешно завершил обучение после 1 сентября 2013 г., то в стаж научной и педагогической работы будет засчитан 2-х летний период с 1 сентября 2011 г. по 1 сентября 2013 года</a:t>
            </a:r>
            <a:r>
              <a:rPr lang="ru-RU" sz="1000" dirty="0" smtClean="0"/>
              <a:t>.</a:t>
            </a:r>
          </a:p>
          <a:p>
            <a:pPr marL="87313" indent="-87313" algn="just">
              <a:lnSpc>
                <a:spcPct val="80000"/>
              </a:lnSpc>
            </a:pPr>
            <a:r>
              <a:rPr lang="ru-RU" sz="1000" b="1" dirty="0">
                <a:hlinkClick r:id="rId7"/>
              </a:rPr>
              <a:t>В справке о педагогической работе необходимо указывать ведение педагогической деятельности по специальности за академический год или за календарный?</a:t>
            </a:r>
            <a:endParaRPr lang="ru-RU" sz="1000" dirty="0"/>
          </a:p>
          <a:p>
            <a:pPr marL="87313" indent="-87313" algn="just">
              <a:lnSpc>
                <a:spcPct val="80000"/>
              </a:lnSpc>
            </a:pPr>
            <a:r>
              <a:rPr lang="ru-RU" sz="1000" dirty="0"/>
              <a:t>В справке о педагогической работе отражается учебная работа соискателя ученого звания по научной специальности не менее, чем за 3 полных года в совокупности по периодам, в течении которых осуществляется педагогическая работа. Учитывая специфику педагогической работы, справка заполняется по учебным годам. Исчисление учебного года начинается с 1 сентября (если иное начало учебного года не предусмотрено локальными актами организации). Однако при исчислении объем педагогической работы в учебном году, приходящимся на год подачи документов на соискание ученого звания, чаще всего полностью не охватывает весь учебный год, что требует включения в справку недостающего периода. Например, при представлении к присвоению ученого звания доцента в случае проведения заседания Ученого совета в июне 2020 г., в справке указываются учебные года: 2016/2017, 2017/2018, 2018/2019 и 2019/2020. В случае проведения заседания Ученого совета в октябре 2020 г., в справке указываются учебные года: 2017/2018, 2018/2019, 2019/2020 и 2020/2021.</a:t>
            </a:r>
          </a:p>
          <a:p>
            <a:pPr marL="87313" indent="-87313" algn="just">
              <a:lnSpc>
                <a:spcPct val="80000"/>
              </a:lnSpc>
            </a:pPr>
            <a:endParaRPr lang="ru-RU" sz="1000" dirty="0"/>
          </a:p>
          <a:p>
            <a:pPr marL="0" indent="0" algn="just">
              <a:lnSpc>
                <a:spcPct val="80000"/>
              </a:lnSpc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466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/>
              <a:t>Часто задаваемые вопросы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>
            <a:normAutofit fontScale="25000" lnSpcReduction="20000"/>
          </a:bodyPr>
          <a:lstStyle/>
          <a:p>
            <a:pPr marL="87313" indent="-87313" algn="just"/>
            <a:r>
              <a:rPr lang="ru-RU" sz="4000" b="1" dirty="0" smtClean="0">
                <a:hlinkClick r:id="rId2"/>
              </a:rPr>
              <a:t>Что </a:t>
            </a:r>
            <a:r>
              <a:rPr lang="ru-RU" sz="4000" b="1" dirty="0">
                <a:hlinkClick r:id="rId2"/>
              </a:rPr>
              <a:t>означает требование о наличии не менее 2-х лет непрерывного стажа работы при представлении к присвоению ученого звания? Можно ли в указанный период перейти с одной кафедры на другую, допуская перерывы в работе?</a:t>
            </a:r>
            <a:endParaRPr lang="ru-RU" sz="4000" dirty="0"/>
          </a:p>
          <a:p>
            <a:pPr marL="87313" indent="-87313" algn="just"/>
            <a:r>
              <a:rPr lang="ru-RU" sz="4000" dirty="0"/>
              <a:t>Согласно подпункту «а» пункта 9 (для соискателя ученого звания профессора) и подпункту «а» пункта 11 (для соискателя ученого звания доцента) Положения о присвоении ученых званий, утвержденного постановлением Правительства Российской Федерации от 10 декабря 2013 г. № 1139 (далее – Положение), соискатель ученого звания профессора или ученого звания доцента (далее – соискатель) на день представления его аттестационного дела в коллегиальный орган управления (ученый совет) организации, которая осуществляет его представление к ученому званию, должен непрерывно отработать в должностях, указанных соответственно в подпункте «в» пункта 8 или в подпункте «в» пункта 10 Положения, в данной организации по трудовому договору не менее 2-х </a:t>
            </a:r>
            <a:r>
              <a:rPr lang="ru-RU" sz="4000" dirty="0" smtClean="0"/>
              <a:t>лет. В </a:t>
            </a:r>
            <a:r>
              <a:rPr lang="ru-RU" sz="4000" dirty="0"/>
              <a:t>течение указанного периода соискатель может переходить в организации, которая будет осуществлять его представление к ученому званию, с одной должности на другую в рамках перечисленных должностей, не допуская перерывов в трудовой деятельности. Если в течение указанного периода работник по истечении срока одного трудового договора был уволен с занимаемой должности, а новый трудовой договор с той же организацией им был заключен по прошествии одного или нескольких рабочих дней, то указанное требование Положения не будет выполняться независимо от причин, обусловивших перерыв в трудовой деятельности (например: работник уволен с должности доцента 30 сентября 2019 г. и назначен на должность профессора 2 октября 2019 г.). Возможность присвоения такому работнику ученого звания Положением не предусмотрена</a:t>
            </a:r>
            <a:r>
              <a:rPr lang="ru-RU" sz="4000" dirty="0" smtClean="0"/>
              <a:t>.</a:t>
            </a:r>
            <a:endParaRPr lang="ru-RU" sz="4000" dirty="0"/>
          </a:p>
          <a:p>
            <a:pPr marL="87313" indent="-87313" algn="just"/>
            <a:r>
              <a:rPr lang="ru-RU" sz="4000" b="1" dirty="0">
                <a:hlinkClick r:id="rId3"/>
              </a:rPr>
              <a:t> Какими документами подтверждается стаж педагогической работы по специальности соискателя ученого звания?</a:t>
            </a:r>
            <a:endParaRPr lang="ru-RU" sz="4000" dirty="0"/>
          </a:p>
          <a:p>
            <a:pPr marL="87313" indent="-87313" algn="just"/>
            <a:r>
              <a:rPr lang="ru-RU" sz="4000" dirty="0"/>
              <a:t>В целях подтверждения наличия у соискателя ученого звания стажа педагогической работы по заявленной научной специальности, в составе аттестационного дела представляется справка о педагогической работе соискателя ученого звания (далее – справка о педагогической работе). Справка о педагогической работе оформляется в соответствии с формой, установленной Административным регламентом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по предоставлению государственной услуги по присвоению ученых званий профессора и доцента, утвержденным приказом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от 2 марта 2020 г. № 268 (далее – Административный регламент). Справка о педагогической работе заполняется в соответствии с индивидуальным планом работы преподавателя по учебным годам (с 1 сентября по 31 августа, если иное не установлено локальным актом организации). Основные виды учебной работы, указанные во второй графе справки о педагогической работе (курсы лекций, практические занятия, семинары, лабораторные работы), должны подтверждать соответствие педагогической деятельности соискателя ученого звания научной специальности, указанной в аттестационном </a:t>
            </a:r>
            <a:r>
              <a:rPr lang="ru-RU" sz="4000" dirty="0" smtClean="0"/>
              <a:t>деле. Стаж </a:t>
            </a:r>
            <a:r>
              <a:rPr lang="ru-RU" sz="4000" dirty="0"/>
              <a:t>педагогической работы по заявленной научной специальности рассчитывается в соответствии со справкой о педагогической работе в совокупности по периодам времени, когда соискателем осуществлялась педагогическая работа, подтвержденная представленными в аттестационном деле документами. При осуществлении трудовой деятельности по основному месту работы стаж педагогической работы соискателя ученого звания подтверждается записями в трудовой книжке. При осуществлении педагогической работы по совместительству в аттестационном деле представляются заверенные работодателем выписки из приказов о назначении на соответствующие должности и об увольнении. При осуществлении педагогической работы на условиях почасовой оплаты труда представляется справка о стаже педагогической работы соискателя ученого звания в образовательных организациях высшего образования и (или) организациях дополнительного профессионального образования, научных организациях на условиях почасовой оплаты труда (приложение № 4 к Административному регламенту</a:t>
            </a:r>
            <a:r>
              <a:rPr lang="ru-RU" sz="4000" dirty="0" smtClean="0"/>
              <a:t>). Справка </a:t>
            </a:r>
            <a:r>
              <a:rPr lang="ru-RU" sz="4000" dirty="0"/>
              <a:t>о педагогической работе должна подтверждать не менее 3-х лет (для соискателя ученого звания доцента) или 5 лет (для соискателя ученого звания профессора) стажа педагогической работы по научной специальности, указанной в аттестационном деле. Расчет стажа педагогической работы осуществляется в совокупности по периодам, в течение которых соискателем осуществлялась педагогическая деятельность в рамках учебных годов, указанных в справке о педагогической работе. Справка о педагогической работе также должна подтверждать соответствие указанной в аттестационном деле научной специальности соискателя ученого звания его учебной работе на день представления его аттестационного дела в ученый совет организации</a:t>
            </a:r>
            <a:r>
              <a:rPr lang="ru-RU" sz="4000" dirty="0" smtClean="0"/>
              <a:t>.</a:t>
            </a:r>
            <a:endParaRPr lang="ru-RU" sz="4000" b="1" dirty="0">
              <a:hlinkClick r:id="rId4"/>
            </a:endParaRPr>
          </a:p>
          <a:p>
            <a:pPr marL="87313" indent="-87313" algn="just"/>
            <a:r>
              <a:rPr lang="ru-RU" sz="4000" b="1" dirty="0">
                <a:hlinkClick r:id="rId4"/>
              </a:rPr>
              <a:t> Как рассчитывать стаж работы по трудовому договору: с момента назначения на должность по приказу или после прохождения конкурса (выборов)?</a:t>
            </a:r>
            <a:endParaRPr lang="ru-RU" sz="4000" dirty="0"/>
          </a:p>
          <a:p>
            <a:pPr marL="87313" indent="-87313" algn="just"/>
            <a:r>
              <a:rPr lang="ru-RU" sz="4000" dirty="0"/>
              <a:t>Стаж работы исчисляется с момента фактического назначения на должность в соответствии с приказом (распоряжением) работодателя, изданным на основании трудового договора</a:t>
            </a:r>
            <a:r>
              <a:rPr lang="ru-RU" sz="4000" dirty="0" smtClean="0"/>
              <a:t>.</a:t>
            </a:r>
            <a:endParaRPr lang="ru-RU" sz="4000" b="1" u="sng" dirty="0">
              <a:hlinkClick r:id="rId5"/>
            </a:endParaRPr>
          </a:p>
          <a:p>
            <a:pPr marL="87313" indent="-87313" algn="just"/>
            <a:r>
              <a:rPr lang="ru-RU" sz="4000" b="1" u="sng" dirty="0">
                <a:hlinkClick r:id="rId5"/>
              </a:rPr>
              <a:t>Обязательно ли загружать аттестационное дело соискателя ученого звания в Федеральную информационную систему государственной научной аттестации (ФИСГНА)?</a:t>
            </a:r>
            <a:endParaRPr lang="ru-RU" sz="4000" dirty="0"/>
          </a:p>
          <a:p>
            <a:pPr marL="87313" indent="-87313" algn="just"/>
            <a:r>
              <a:rPr lang="ru-RU" sz="4000" dirty="0"/>
              <a:t>В соответствии с Административным регламентом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по предоставлению государственной услуги по присвоению ученых званий профессора и доцента, утвержденным приказом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от 22 марта 2020 г. № 268, с 1 сентября 2020 г.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рассматривает аттестационные дела, которые были представлены на бумажном носителе и одновременно в электронном виде посредством Федеральной информационной системы государственной научной аттестации (далее – ФИС ГНА), за исключением аттестационных дел, содержащих сведения, составляющие государственную тайну, а также аттестационных дел по научным специальностям, отнесенным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к информации ограниченного распространения, которые в ФИС ГНА не размещаются и представляются в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только на бумажном носителе. При отсутствии аттестационных документов в электронном виде в ФИС ГНА государственная услуга по присвоению ученого звания оказываться не будет. Порядок подключения к ФИС ГНА разъяснен письмом Департамента аттестации научных и научно-педагогических работников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от 25 августа 2020 г. № МН-3/3704 «Об утверждении Административного регламента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по присвоению ученых званий профессора и доцента», размещенного на сайте ВАК при </a:t>
            </a:r>
            <a:r>
              <a:rPr lang="ru-RU" sz="4000" dirty="0" err="1"/>
              <a:t>Минобрнауки</a:t>
            </a:r>
            <a:r>
              <a:rPr lang="ru-RU" sz="4000" dirty="0"/>
              <a:t> России в разделе «Новости</a:t>
            </a:r>
            <a:r>
              <a:rPr lang="ru-RU" sz="4000" dirty="0" smtClean="0"/>
              <a:t>».</a:t>
            </a:r>
            <a:r>
              <a:rPr lang="ru-RU" sz="4000" dirty="0"/>
              <a:t> </a:t>
            </a:r>
          </a:p>
          <a:p>
            <a:pPr marL="87313" indent="-87313" algn="just"/>
            <a:endParaRPr lang="ru-RU" sz="4000" dirty="0"/>
          </a:p>
          <a:p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2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400" u="sng" dirty="0"/>
              <a:t>Типовые ошибки при оформлении аттестационных дел соискателей ученых званий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92696"/>
            <a:ext cx="9145016" cy="5904656"/>
          </a:xfrm>
        </p:spPr>
        <p:txBody>
          <a:bodyPr>
            <a:noAutofit/>
          </a:bodyPr>
          <a:lstStyle/>
          <a:p>
            <a:pPr indent="-257175" algn="just"/>
            <a:r>
              <a:rPr lang="ru-RU" sz="1300" dirty="0" smtClean="0"/>
              <a:t>Отсутствие </a:t>
            </a:r>
            <a:r>
              <a:rPr lang="ru-RU" sz="1300" dirty="0"/>
              <a:t>кворума на заседании Ученого совета.</a:t>
            </a:r>
          </a:p>
          <a:p>
            <a:pPr indent="-257175" algn="just"/>
            <a:r>
              <a:rPr lang="ru-RU" sz="1300" dirty="0"/>
              <a:t>Неполное заполнение справки о представлении, опечатки в датах и номерах приказов, заполнение справки о представлении с нарушением формы, установленной Административным регламентом</a:t>
            </a:r>
          </a:p>
          <a:p>
            <a:pPr indent="-257175" algn="just"/>
            <a:r>
              <a:rPr lang="ru-RU" sz="1300" dirty="0"/>
              <a:t>Расхождение сведений, представленных в ФИС ГНА и на бумажном носителе. </a:t>
            </a:r>
          </a:p>
          <a:p>
            <a:pPr indent="-257175" algn="just"/>
            <a:r>
              <a:rPr lang="ru-RU" sz="1300" dirty="0"/>
              <a:t>Справка о представлении подготовлена без использования сервисов ФИС ГНА</a:t>
            </a:r>
          </a:p>
          <a:p>
            <a:pPr indent="-257175" algn="just"/>
            <a:r>
              <a:rPr lang="ru-RU" sz="1300" dirty="0"/>
              <a:t>Наличие опечаток в персональных данных соискателя ученого звания.</a:t>
            </a:r>
          </a:p>
          <a:p>
            <a:pPr indent="-257175" algn="just"/>
            <a:r>
              <a:rPr lang="ru-RU" sz="1300" dirty="0"/>
              <a:t>Справка о представлении не подписана должностными лицами.</a:t>
            </a:r>
          </a:p>
          <a:p>
            <a:pPr indent="-257175" algn="just"/>
            <a:r>
              <a:rPr lang="ru-RU" sz="1300" dirty="0"/>
              <a:t>Отсутствие печати организации на представленных документах, проставление штампа организации или ее структурных подразделений </a:t>
            </a:r>
            <a:r>
              <a:rPr lang="ru-RU" sz="1300" dirty="0" smtClean="0"/>
              <a:t> (</a:t>
            </a:r>
            <a:r>
              <a:rPr lang="ru-RU" sz="1300" dirty="0"/>
              <a:t>Для документов, Учебно-Методический отдел и т.п.)</a:t>
            </a:r>
          </a:p>
          <a:p>
            <a:pPr indent="-257175" algn="just"/>
            <a:r>
              <a:rPr lang="ru-RU" sz="1300" dirty="0"/>
              <a:t>Сопроводительное письмо оформлено не на бланке организации.</a:t>
            </a:r>
          </a:p>
          <a:p>
            <a:pPr indent="-257175" algn="just"/>
            <a:r>
              <a:rPr lang="ru-RU" sz="1300" dirty="0"/>
              <a:t>Отсутствие подписей должностных лиц на представленных документах</a:t>
            </a:r>
          </a:p>
          <a:p>
            <a:pPr indent="-257175" algn="just"/>
            <a:r>
              <a:rPr lang="ru-RU" sz="1300" dirty="0"/>
              <a:t>Наличие в списке учебных и научных трудов изданий, не предусмотренных Административным регламентом</a:t>
            </a:r>
          </a:p>
          <a:p>
            <a:pPr indent="-257175" algn="just"/>
            <a:r>
              <a:rPr lang="ru-RU" sz="1300" dirty="0"/>
              <a:t>Представление неполных сведений в справке о педагогической работе соискателя ученого звания</a:t>
            </a:r>
          </a:p>
          <a:p>
            <a:pPr indent="-257175" algn="just"/>
            <a:r>
              <a:rPr lang="ru-RU" sz="1300" dirty="0"/>
              <a:t>Отсутствие документов, подтверждающих наличие у соискателя ученого звания стажа научной и педагогической работы</a:t>
            </a:r>
          </a:p>
          <a:p>
            <a:pPr indent="-257175" algn="just"/>
            <a:r>
              <a:rPr lang="ru-RU" sz="1300" dirty="0"/>
              <a:t>Включение в стаж научной и педагогической деятельности работы в организациях, не предусмотренных Положением о присвоении ученых званий</a:t>
            </a:r>
          </a:p>
          <a:p>
            <a:pPr indent="-257175" algn="just"/>
            <a:r>
              <a:rPr lang="ru-RU" sz="1300" dirty="0"/>
              <a:t>Отсутствие признанной ученой степени или ранее полученного ученого звания у соискателя ученого звания </a:t>
            </a:r>
          </a:p>
          <a:p>
            <a:pPr indent="-257175" algn="just"/>
            <a:r>
              <a:rPr lang="ru-RU" sz="1300" b="1" dirty="0"/>
              <a:t>Ошибки в оформлении справки о педагогической работе:</a:t>
            </a:r>
            <a:endParaRPr lang="ru-RU" sz="1300" dirty="0"/>
          </a:p>
          <a:p>
            <a:pPr marL="457200" lvl="1" indent="0" algn="just">
              <a:buNone/>
            </a:pPr>
            <a:r>
              <a:rPr lang="ru-RU" sz="1300" dirty="0"/>
              <a:t>Не отражено наличие у соискателя 3 или 5 лет педагогического стажа;</a:t>
            </a:r>
          </a:p>
          <a:p>
            <a:pPr marL="457200" lvl="1" indent="0" algn="just">
              <a:buNone/>
            </a:pPr>
            <a:r>
              <a:rPr lang="ru-RU" sz="1300" dirty="0"/>
              <a:t>Не указан уровень образовательной программы или направление подготовки;</a:t>
            </a:r>
          </a:p>
          <a:p>
            <a:pPr marL="457200" lvl="1" indent="0" algn="just">
              <a:buNone/>
            </a:pPr>
            <a:r>
              <a:rPr lang="ru-RU" sz="1300" dirty="0"/>
              <a:t>Виды учебных занятий не соответствуют указанным в Регламенте;</a:t>
            </a:r>
          </a:p>
          <a:p>
            <a:pPr marL="457200" lvl="1" indent="0" algn="just">
              <a:buNone/>
            </a:pPr>
            <a:r>
              <a:rPr lang="ru-RU" sz="1300" dirty="0"/>
              <a:t>Заверена печатью структурного подразделение (отдел кадров, отдел по работе с персоналом и др.) или не заверена вовсе;</a:t>
            </a:r>
          </a:p>
          <a:p>
            <a:pPr marL="457200" lvl="1" indent="0" algn="just">
              <a:buNone/>
            </a:pPr>
            <a:r>
              <a:rPr lang="ru-RU" sz="1300" dirty="0"/>
              <a:t>Не указана работа в текущем учебном году;</a:t>
            </a:r>
          </a:p>
          <a:p>
            <a:pPr marL="457200" lvl="1" indent="0" algn="just">
              <a:buNone/>
            </a:pPr>
            <a:r>
              <a:rPr lang="ru-RU" sz="1300" dirty="0"/>
              <a:t>Отсутствие ведения курса лекций (для профессора);</a:t>
            </a:r>
          </a:p>
          <a:p>
            <a:pPr marL="457200" lvl="1" indent="0" algn="just">
              <a:buNone/>
            </a:pPr>
            <a:r>
              <a:rPr lang="ru-RU" sz="1300" dirty="0"/>
              <a:t>Включены периоды, в которые соискатель не осуществлял педагогическую деятельность.</a:t>
            </a:r>
          </a:p>
          <a:p>
            <a:pPr marL="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9250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1810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/>
              <a:t>Общий порядок прохождения аттестации на присвоение ученого звания в Академии</a:t>
            </a:r>
            <a:endParaRPr lang="ru-RU" sz="29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9" y="1063828"/>
            <a:ext cx="5459478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971600" y="1916699"/>
            <a:ext cx="3024336" cy="5400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14" y="1265030"/>
            <a:ext cx="4252913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14" y="3600905"/>
            <a:ext cx="1322387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5" y="4332055"/>
            <a:ext cx="3771991" cy="121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7" y="4797152"/>
            <a:ext cx="249289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499264">
            <a:off x="3400268" y="2259817"/>
            <a:ext cx="1584176" cy="695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9923595">
            <a:off x="3553934" y="4449568"/>
            <a:ext cx="1584176" cy="695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2542"/>
            <a:ext cx="2895724" cy="41114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Минимальные требования к присвоению ученого звания </a:t>
            </a:r>
            <a:r>
              <a:rPr lang="ru-RU" sz="2900" b="1" u="sng" dirty="0" smtClean="0">
                <a:solidFill>
                  <a:srgbClr val="FF0000"/>
                </a:solidFill>
              </a:rPr>
              <a:t>профессора</a:t>
            </a:r>
            <a:r>
              <a:rPr lang="ru-RU" sz="2900" b="1" dirty="0" smtClean="0"/>
              <a:t> в Российской Федерации</a:t>
            </a:r>
            <a:endParaRPr lang="ru-RU" sz="29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п. 8. </a:t>
            </a:r>
            <a:r>
              <a:rPr lang="ru-RU" sz="1400" b="1" dirty="0"/>
              <a:t>Ученое звание профессора присваивается научному или научно-педагогическому работнику</a:t>
            </a:r>
            <a:r>
              <a:rPr lang="ru-RU" sz="1400" dirty="0"/>
              <a:t>, претендующему на присвоение ученого звания, если он на день представления аттестационного дела в совет организации удовлетворяет следующим требованиям:</a:t>
            </a:r>
          </a:p>
          <a:p>
            <a:pPr marL="0" indent="0" algn="just">
              <a:buNone/>
            </a:pPr>
            <a:r>
              <a:rPr lang="ru-RU" sz="1400" dirty="0"/>
              <a:t>а</a:t>
            </a:r>
            <a:r>
              <a:rPr lang="ru-RU" sz="1400" b="1" dirty="0"/>
              <a:t>) имеет опубликованные учебные издания и научные труды, а также читает курс лекций на высоком профессиональном уровне;</a:t>
            </a:r>
          </a:p>
          <a:p>
            <a:pPr marL="0" indent="0" algn="just">
              <a:buNone/>
            </a:pPr>
            <a:r>
              <a:rPr lang="ru-RU" sz="1400" dirty="0"/>
              <a:t>б) </a:t>
            </a:r>
            <a:r>
              <a:rPr lang="ru-RU" sz="1400" b="1" dirty="0"/>
              <a:t>имеет ученую степень доктора наук</a:t>
            </a:r>
            <a:r>
              <a:rPr lang="ru-RU" sz="1400" dirty="0"/>
              <a:t> либо ученую степень, полученную в иностранном государстве, признаваемую в Российской Федерации, обладателю которой предоставлены те же академические и (или) профессиональные права, что и доктору наук;</a:t>
            </a:r>
          </a:p>
          <a:p>
            <a:pPr marL="0" indent="0" algn="just">
              <a:buNone/>
            </a:pPr>
            <a:r>
              <a:rPr lang="ru-RU" sz="1400" dirty="0"/>
              <a:t>в) </a:t>
            </a:r>
            <a:r>
              <a:rPr lang="ru-RU" sz="1400" b="1" dirty="0"/>
              <a:t>работает по трудовому договору в организации, представляющей его к присвоению ученого звания, и замещает в ней:</a:t>
            </a:r>
          </a:p>
          <a:p>
            <a:pPr algn="just"/>
            <a:r>
              <a:rPr lang="ru-RU" sz="1400" dirty="0"/>
              <a:t>должность профессора, заведующего кафедрой, декана факультета, руководителя или заместителя руководителя по научной (научно-исследовательской, учебной, учебно-методической) работе филиала или института этой организации, первого проректора, проректора, ректора, главного научного сотрудника или заведующего (начальника) научным, научно-исследовательским или опытно-конструкторским отделом (отделением, сектором, лабораторией) - в отношении работника образовательной организации высшего образования, реализующей образовательные программы высшего образования, имеющие государственную аккредитацию, и (или) программы подготовки научных и научно-педагогических кадров в аспирантуре (адъюнктуре), и (или) программы повышения квалификации и программы профессиональной переподготовки на базе высшего образования, а также организации дополнительного профессионального образования, реализующей программы повышения квалификации и программы профессиональной переподготовки на базе высшего образования…</a:t>
            </a:r>
          </a:p>
          <a:p>
            <a:pPr marL="0" indent="0" algn="just">
              <a:buNone/>
            </a:pPr>
            <a:r>
              <a:rPr lang="ru-RU" sz="1400" dirty="0"/>
              <a:t>г) </a:t>
            </a:r>
            <a:r>
              <a:rPr lang="ru-RU" sz="1400" b="1" dirty="0"/>
              <a:t>имеет ученое звание доцента, со дня присвоения которого прошло не менее 3 лет</a:t>
            </a:r>
            <a:r>
              <a:rPr lang="ru-RU" sz="1400" dirty="0"/>
              <a:t>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37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53759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16424" cy="49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1143000"/>
          </a:xfrm>
        </p:spPr>
        <p:txBody>
          <a:bodyPr>
            <a:noAutofit/>
          </a:bodyPr>
          <a:lstStyle/>
          <a:p>
            <a:r>
              <a:rPr lang="ru-RU" sz="2900" b="1" dirty="0" smtClean="0"/>
              <a:t>Минимальные требования к присвоению ученого звания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u="sng" dirty="0" smtClean="0">
                <a:solidFill>
                  <a:srgbClr val="FF0000"/>
                </a:solidFill>
              </a:rPr>
              <a:t>профессора</a:t>
            </a:r>
            <a:r>
              <a:rPr lang="ru-RU" sz="2900" b="1" dirty="0" smtClean="0"/>
              <a:t> в Российской Федерации</a:t>
            </a:r>
            <a:endParaRPr lang="ru-RU" sz="29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п. 9. </a:t>
            </a:r>
            <a:r>
              <a:rPr lang="ru-RU" sz="1400" b="1" dirty="0"/>
              <a:t>Критериями присвоения ученого звания профессора </a:t>
            </a:r>
            <a:r>
              <a:rPr lang="ru-RU" sz="1400" dirty="0"/>
              <a:t>являются:</a:t>
            </a:r>
          </a:p>
          <a:p>
            <a:pPr marL="0" indent="0" algn="just">
              <a:buNone/>
            </a:pPr>
            <a:r>
              <a:rPr lang="ru-RU" sz="1400" dirty="0"/>
              <a:t>а) наличие </a:t>
            </a:r>
            <a:r>
              <a:rPr lang="ru-RU" sz="1400" b="1" u="sng" dirty="0">
                <a:solidFill>
                  <a:srgbClr val="FF0000"/>
                </a:solidFill>
              </a:rPr>
              <a:t>стажа непрерывной работы </a:t>
            </a:r>
            <a:r>
              <a:rPr lang="ru-RU" sz="1400" u="sng" dirty="0" smtClean="0">
                <a:solidFill>
                  <a:srgbClr val="FF0000"/>
                </a:solidFill>
              </a:rPr>
              <a:t>… </a:t>
            </a:r>
            <a:r>
              <a:rPr lang="ru-RU" sz="1400" b="1" u="sng" dirty="0" smtClean="0">
                <a:solidFill>
                  <a:srgbClr val="FF0000"/>
                </a:solidFill>
              </a:rPr>
              <a:t>не </a:t>
            </a:r>
            <a:r>
              <a:rPr lang="ru-RU" sz="1400" b="1" u="sng" dirty="0">
                <a:solidFill>
                  <a:srgbClr val="FF0000"/>
                </a:solidFill>
              </a:rPr>
              <a:t>менее 2 лет в должностях</a:t>
            </a:r>
            <a:r>
              <a:rPr lang="ru-RU" sz="1400" dirty="0"/>
              <a:t>, указанных в </a:t>
            </a:r>
            <a:r>
              <a:rPr lang="ru-RU" sz="1400" dirty="0" err="1" smtClean="0"/>
              <a:t>пп</a:t>
            </a:r>
            <a:r>
              <a:rPr lang="ru-RU" sz="1400" dirty="0" smtClean="0"/>
              <a:t>. «в» п. 8 настоящего </a:t>
            </a:r>
            <a:r>
              <a:rPr lang="ru-RU" sz="1400" dirty="0"/>
              <a:t>Положения;</a:t>
            </a:r>
          </a:p>
          <a:p>
            <a:pPr marL="0" indent="0" algn="just">
              <a:buNone/>
            </a:pPr>
            <a:r>
              <a:rPr lang="ru-RU" sz="1400" dirty="0"/>
              <a:t>б) осуществление </a:t>
            </a:r>
            <a:r>
              <a:rPr lang="ru-RU" sz="1400" b="1" u="sng" dirty="0">
                <a:solidFill>
                  <a:srgbClr val="FF0000"/>
                </a:solidFill>
              </a:rPr>
              <a:t>педагогической деятельности не менее чем на 0,25 ставки </a:t>
            </a:r>
            <a:r>
              <a:rPr lang="ru-RU" sz="1400" dirty="0"/>
              <a:t>(в том числе </a:t>
            </a:r>
            <a:r>
              <a:rPr lang="ru-RU" sz="1400" b="1" dirty="0"/>
              <a:t>на условиях совместительства</a:t>
            </a:r>
            <a:r>
              <a:rPr lang="ru-RU" sz="1400" dirty="0"/>
              <a:t>) по образовательным программам высшего образования и (или) дополнительного профессионального образования по научной специальности, указанной в аттестационном деле, в организации, представившей его к присвоению ученого звания;</a:t>
            </a:r>
          </a:p>
          <a:p>
            <a:pPr marL="0" indent="0" algn="just">
              <a:buNone/>
            </a:pPr>
            <a:r>
              <a:rPr lang="ru-RU" sz="1400" dirty="0"/>
              <a:t>в) наличие </a:t>
            </a:r>
            <a:r>
              <a:rPr lang="ru-RU" sz="1400" b="1" u="sng" dirty="0">
                <a:solidFill>
                  <a:srgbClr val="FF0000"/>
                </a:solidFill>
              </a:rPr>
              <a:t>стажа научной и педагогической деятельности не менее 10 ле</a:t>
            </a:r>
            <a:r>
              <a:rPr lang="ru-RU" sz="1400" b="1" dirty="0">
                <a:solidFill>
                  <a:srgbClr val="FF0000"/>
                </a:solidFill>
              </a:rPr>
              <a:t>т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в организациях, в том числе </a:t>
            </a:r>
            <a:r>
              <a:rPr lang="ru-RU" sz="1400" b="1" u="sng" dirty="0">
                <a:solidFill>
                  <a:srgbClr val="FF0000"/>
                </a:solidFill>
              </a:rPr>
              <a:t>не менее 5 лет стажа педагогической работы по научной специальности</a:t>
            </a:r>
            <a:r>
              <a:rPr lang="ru-RU" sz="1400" dirty="0"/>
              <a:t>, указанной в аттестационном деле;</a:t>
            </a:r>
          </a:p>
          <a:p>
            <a:pPr marL="0" indent="0" algn="just">
              <a:buNone/>
            </a:pPr>
            <a:r>
              <a:rPr lang="ru-RU" sz="1400" dirty="0"/>
              <a:t>г) подготовка </a:t>
            </a:r>
            <a:r>
              <a:rPr lang="ru-RU" sz="1400" b="1" dirty="0"/>
              <a:t>в качестве </a:t>
            </a:r>
            <a:r>
              <a:rPr lang="ru-RU" sz="1400" b="1" u="sng" dirty="0">
                <a:solidFill>
                  <a:srgbClr val="FF0000"/>
                </a:solidFill>
              </a:rPr>
              <a:t>научного руководителя или научного консультанта не менее 3 </a:t>
            </a:r>
            <a:r>
              <a:rPr lang="ru-RU" sz="1400" b="1" u="sng" dirty="0"/>
              <a:t>(для работников </a:t>
            </a:r>
            <a:r>
              <a:rPr lang="ru-RU" sz="1400" b="1" u="sng" dirty="0">
                <a:solidFill>
                  <a:srgbClr val="FF0000"/>
                </a:solidFill>
              </a:rPr>
              <a:t>образовательных </a:t>
            </a:r>
            <a:r>
              <a:rPr lang="ru-RU" sz="1400" b="1" u="sng" dirty="0"/>
              <a:t>организаций) </a:t>
            </a:r>
            <a:r>
              <a:rPr lang="ru-RU" sz="1400" b="1" u="sng" dirty="0">
                <a:solidFill>
                  <a:srgbClr val="FF0000"/>
                </a:solidFill>
              </a:rPr>
              <a:t>и не менее 5 </a:t>
            </a:r>
            <a:r>
              <a:rPr lang="ru-RU" sz="1400" b="1" u="sng" dirty="0"/>
              <a:t>(для работников </a:t>
            </a:r>
            <a:r>
              <a:rPr lang="ru-RU" sz="1400" b="1" u="sng" dirty="0">
                <a:solidFill>
                  <a:srgbClr val="FF0000"/>
                </a:solidFill>
              </a:rPr>
              <a:t>научных </a:t>
            </a:r>
            <a:r>
              <a:rPr lang="ru-RU" sz="1400" b="1" u="sng" dirty="0"/>
              <a:t>организаций) лиц, которым </a:t>
            </a:r>
            <a:r>
              <a:rPr lang="ru-RU" sz="1400" b="1" u="sng" dirty="0">
                <a:solidFill>
                  <a:srgbClr val="FF0000"/>
                </a:solidFill>
              </a:rPr>
              <a:t>присуждены ученые степени</a:t>
            </a:r>
            <a:r>
              <a:rPr lang="ru-RU" sz="1400" dirty="0"/>
              <a:t>, при этом </a:t>
            </a:r>
            <a:r>
              <a:rPr lang="ru-RU" sz="1400" b="1" u="sng" dirty="0">
                <a:solidFill>
                  <a:srgbClr val="FF0000"/>
                </a:solidFill>
              </a:rPr>
              <a:t>тема диссертации хотя бы одного из них соответствует научной специальности</a:t>
            </a:r>
            <a:r>
              <a:rPr lang="ru-RU" sz="1400" dirty="0"/>
              <a:t>, указанной в аттестационном деле;</a:t>
            </a:r>
          </a:p>
          <a:p>
            <a:pPr marL="0" indent="0" algn="just">
              <a:buNone/>
            </a:pPr>
            <a:r>
              <a:rPr lang="ru-RU" sz="1400" dirty="0"/>
              <a:t>д) </a:t>
            </a:r>
            <a:r>
              <a:rPr lang="ru-RU" sz="1400" b="1" dirty="0"/>
              <a:t>наличие </a:t>
            </a:r>
            <a:r>
              <a:rPr lang="ru-RU" sz="1400" b="1" u="sng" dirty="0">
                <a:solidFill>
                  <a:srgbClr val="FF0000"/>
                </a:solidFill>
              </a:rPr>
              <a:t>не менее 50 опубликованных учебных изданий и научных трудов </a:t>
            </a:r>
            <a:r>
              <a:rPr lang="ru-RU" sz="1400" b="1" dirty="0"/>
              <a:t>(в том числе в соавторстве), включая </a:t>
            </a:r>
            <a:r>
              <a:rPr lang="ru-RU" sz="1400" b="1" u="sng" dirty="0">
                <a:solidFill>
                  <a:srgbClr val="FF0000"/>
                </a:solidFill>
              </a:rPr>
              <a:t>патенты на изобретения и иные объекты интеллектуальной собственности</a:t>
            </a:r>
            <a:r>
              <a:rPr lang="ru-RU" sz="1400" dirty="0"/>
              <a:t>, которые используются в образовательном процессе. При этом </a:t>
            </a:r>
            <a:r>
              <a:rPr lang="ru-RU" sz="1400" b="1" u="sng" dirty="0">
                <a:solidFill>
                  <a:srgbClr val="FF0000"/>
                </a:solidFill>
              </a:rPr>
              <a:t>за последние 5 лет по научной специальности</a:t>
            </a:r>
            <a:r>
              <a:rPr lang="ru-RU" sz="1400" dirty="0"/>
              <a:t>, указанной в аттестационном деле соискателя ученого звания, должно быть опубликовано </a:t>
            </a:r>
            <a:r>
              <a:rPr lang="ru-RU" sz="1400" b="1" u="sng" dirty="0">
                <a:solidFill>
                  <a:srgbClr val="FF0000"/>
                </a:solidFill>
              </a:rPr>
              <a:t>не менее 3 учебных изданий и не менее 5 научных трудов</a:t>
            </a:r>
            <a:r>
              <a:rPr lang="ru-RU" sz="1400" dirty="0"/>
              <a:t>. </a:t>
            </a:r>
            <a:r>
              <a:rPr lang="ru-RU" sz="1400" b="1" dirty="0"/>
              <a:t>Научные труды должны быть опубликованы в рецензируемых научных </a:t>
            </a:r>
            <a:r>
              <a:rPr lang="ru-RU" sz="1400" b="1" dirty="0" smtClean="0"/>
              <a:t>изданиях…</a:t>
            </a:r>
          </a:p>
          <a:p>
            <a:pPr marL="0" indent="0" algn="just">
              <a:buNone/>
            </a:pPr>
            <a:r>
              <a:rPr lang="ru-RU" sz="1400" dirty="0" smtClean="0"/>
              <a:t>е</a:t>
            </a:r>
            <a:r>
              <a:rPr lang="ru-RU" sz="1400" dirty="0"/>
              <a:t>) </a:t>
            </a:r>
            <a:r>
              <a:rPr lang="ru-RU" sz="1400" b="1" dirty="0"/>
              <a:t>наличие </a:t>
            </a:r>
            <a:r>
              <a:rPr lang="ru-RU" sz="1400" b="1" u="sng" dirty="0">
                <a:solidFill>
                  <a:srgbClr val="FF0000"/>
                </a:solidFill>
              </a:rPr>
              <a:t>учебника (учебного пособия), автором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/>
              <a:t>которого является соискатель ученого звания, или </a:t>
            </a:r>
            <a:r>
              <a:rPr lang="ru-RU" sz="1400" b="1" u="sng" dirty="0">
                <a:solidFill>
                  <a:srgbClr val="FF0000"/>
                </a:solidFill>
              </a:rPr>
              <a:t>наличие не менее 3 учебников (учебных пособий), соавтором </a:t>
            </a:r>
            <a:r>
              <a:rPr lang="ru-RU" sz="1400" b="1" dirty="0"/>
              <a:t>которых является соискатель ученого звания, изданных </a:t>
            </a:r>
            <a:r>
              <a:rPr lang="ru-RU" sz="1400" b="1" u="sng" dirty="0">
                <a:solidFill>
                  <a:srgbClr val="FF0000"/>
                </a:solidFill>
              </a:rPr>
              <a:t>за последние 10 лет по научной специальности</a:t>
            </a:r>
            <a:r>
              <a:rPr lang="ru-RU" sz="1400" dirty="0"/>
              <a:t>, указанной в аттестационном деле.</a:t>
            </a:r>
            <a:endParaRPr lang="ru-RU" sz="1400" dirty="0" smtClean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3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 smtClean="0"/>
              <a:t>Минимальные требования к присвоению ученого звания </a:t>
            </a:r>
            <a:r>
              <a:rPr lang="ru-RU" sz="2900" b="1" u="sng" dirty="0" smtClean="0">
                <a:solidFill>
                  <a:srgbClr val="FF0000"/>
                </a:solidFill>
              </a:rPr>
              <a:t>доцента</a:t>
            </a:r>
            <a:r>
              <a:rPr lang="ru-RU" sz="2900" b="1" dirty="0" smtClean="0"/>
              <a:t> в Российской Федерации</a:t>
            </a:r>
            <a:endParaRPr lang="ru-RU" sz="29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п. 10. </a:t>
            </a:r>
            <a:r>
              <a:rPr lang="ru-RU" sz="1400" b="1" dirty="0"/>
              <a:t>Ученое звание доцента присваивается научному или научно-педагогическому работнику</a:t>
            </a:r>
            <a:r>
              <a:rPr lang="ru-RU" sz="1400" dirty="0"/>
              <a:t>, претендующему на присвоение ученого звания, если он на день представления аттестационного дела в совет организации удовлетворяет следующим требованиям:</a:t>
            </a:r>
          </a:p>
          <a:p>
            <a:pPr marL="0" indent="0" algn="just">
              <a:buNone/>
            </a:pPr>
            <a:r>
              <a:rPr lang="ru-RU" sz="1400" dirty="0"/>
              <a:t>а) </a:t>
            </a:r>
            <a:r>
              <a:rPr lang="ru-RU" sz="1400" b="1" dirty="0"/>
              <a:t>имеет опубликованные учебные издания и научные труды, читает курс лекций или проводит иные занятия на высоком профессиональном уровне;</a:t>
            </a:r>
          </a:p>
          <a:p>
            <a:pPr marL="0" indent="0" algn="just">
              <a:buNone/>
            </a:pPr>
            <a:r>
              <a:rPr lang="ru-RU" sz="1400" dirty="0"/>
              <a:t>б) </a:t>
            </a:r>
            <a:r>
              <a:rPr lang="ru-RU" sz="1400" b="1" dirty="0"/>
              <a:t>имеет ученую степень доктора наук </a:t>
            </a:r>
            <a:r>
              <a:rPr lang="ru-RU" sz="1400" dirty="0"/>
              <a:t>или</a:t>
            </a:r>
            <a:r>
              <a:rPr lang="ru-RU" sz="1400" b="1" dirty="0"/>
              <a:t> ученую степень кандидата </a:t>
            </a:r>
            <a:r>
              <a:rPr lang="ru-RU" sz="1400" dirty="0"/>
              <a:t>наук либо ученую степень, полученную в иностранном государстве, признаваемую в Российской Федерации, обладателю которой предоставлены те же академические и (или) профессиональные права, что и доктору или кандидату наук;</a:t>
            </a:r>
          </a:p>
          <a:p>
            <a:pPr marL="0" indent="0" algn="just">
              <a:buNone/>
            </a:pPr>
            <a:r>
              <a:rPr lang="ru-RU" sz="1400" dirty="0"/>
              <a:t>в</a:t>
            </a:r>
            <a:r>
              <a:rPr lang="ru-RU" sz="1400" b="1" dirty="0"/>
              <a:t>) работает по трудовому договору в организации</a:t>
            </a:r>
            <a:r>
              <a:rPr lang="ru-RU" sz="1400" dirty="0"/>
              <a:t>, представляющей его к присвоению ученого звания, и замещает в ней:</a:t>
            </a:r>
          </a:p>
          <a:p>
            <a:pPr algn="just"/>
            <a:r>
              <a:rPr lang="ru-RU" sz="1400" dirty="0"/>
              <a:t>должность доцента, должность профессора, заведующего кафедрой, декана факультета, руководителя или заместителя руководителя по научной (научно-исследовательской, учебной, учебно-методической) работе филиала или института этой организации, первого проректора, проректора, ректора, старшего научного сотрудника, ведущего научного сотрудника, главного научного сотрудника или заведующего (начальника) научным, научно-исследовательским или опытно-конструкторским отделом (отделением, сектором, лабораторией) - в отношении работника образовательной организации высшего образования, реализующей образовательные программы высшего образования, имеющие государственную аккредитацию, и (или) программы подготовки научных и научно-педагогических кадров в аспирантуре (адъюнктуре), и (или) программы повышения квалификации и программы профессиональной переподготовки на базе высшего образования, а также организации дополнительного профессионального образования, реализующей программы повышения квалификации и программы профессиональной переподготовки на базе высшего </a:t>
            </a:r>
            <a:r>
              <a:rPr lang="ru-RU" sz="1400" dirty="0" smtClean="0"/>
              <a:t>образования…</a:t>
            </a:r>
          </a:p>
        </p:txBody>
      </p:sp>
    </p:spTree>
    <p:extLst>
      <p:ext uri="{BB962C8B-B14F-4D97-AF65-F5344CB8AC3E}">
        <p14:creationId xmlns:p14="http://schemas.microsoft.com/office/powerpoint/2010/main" val="35955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 smtClean="0"/>
              <a:t>Минимальные требования к присвоению ученого звания </a:t>
            </a:r>
            <a:r>
              <a:rPr lang="ru-RU" sz="2900" b="1" u="sng" dirty="0" smtClean="0">
                <a:solidFill>
                  <a:srgbClr val="FF0000"/>
                </a:solidFill>
              </a:rPr>
              <a:t>доцента</a:t>
            </a:r>
            <a:r>
              <a:rPr lang="ru-RU" sz="2900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 smtClean="0"/>
              <a:t>в Российской Федерации</a:t>
            </a:r>
            <a:endParaRPr lang="ru-RU" sz="29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п. 11. </a:t>
            </a:r>
            <a:r>
              <a:rPr lang="ru-RU" sz="1400" b="1" dirty="0"/>
              <a:t>Критериями присвоения ученого звания доцента </a:t>
            </a:r>
            <a:r>
              <a:rPr lang="ru-RU" sz="1400" dirty="0"/>
              <a:t>являются</a:t>
            </a:r>
            <a:r>
              <a:rPr lang="ru-RU" sz="1400" dirty="0" smtClean="0"/>
              <a:t>: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а) наличие </a:t>
            </a:r>
            <a:r>
              <a:rPr lang="ru-RU" sz="1400" b="1" u="sng" dirty="0">
                <a:solidFill>
                  <a:srgbClr val="FF0000"/>
                </a:solidFill>
              </a:rPr>
              <a:t>стажа непрерывной работы</a:t>
            </a:r>
            <a:r>
              <a:rPr lang="ru-RU" sz="1400" u="sng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(непрерывной военной или иной приравненной к ней службы по контракту, службы в органах внутренних дел Российской Федерации) </a:t>
            </a:r>
            <a:r>
              <a:rPr lang="ru-RU" sz="1400" b="1" u="sng" dirty="0">
                <a:solidFill>
                  <a:srgbClr val="FF0000"/>
                </a:solidFill>
              </a:rPr>
              <a:t>не менее 2 лет в должностях</a:t>
            </a:r>
            <a:r>
              <a:rPr lang="ru-RU" sz="1400" dirty="0"/>
              <a:t>, указанных в </a:t>
            </a:r>
            <a:r>
              <a:rPr lang="ru-RU" sz="1400" dirty="0" err="1" smtClean="0"/>
              <a:t>пп</a:t>
            </a:r>
            <a:r>
              <a:rPr lang="ru-RU" sz="1400" dirty="0" smtClean="0"/>
              <a:t>. «в» п. 10 </a:t>
            </a:r>
            <a:r>
              <a:rPr lang="ru-RU" sz="1400" dirty="0"/>
              <a:t>настоящего Положения;</a:t>
            </a:r>
          </a:p>
          <a:p>
            <a:pPr marL="0" indent="0" algn="just">
              <a:buNone/>
            </a:pPr>
            <a:r>
              <a:rPr lang="ru-RU" sz="1400" dirty="0"/>
              <a:t>б) осуществление </a:t>
            </a:r>
            <a:r>
              <a:rPr lang="ru-RU" sz="1400" b="1" u="sng" dirty="0">
                <a:solidFill>
                  <a:srgbClr val="FF0000"/>
                </a:solidFill>
              </a:rPr>
              <a:t>педагогической деятельности не менее чем на 0,25 ставки (в том числе на условиях совместительства)</a:t>
            </a:r>
            <a:r>
              <a:rPr lang="ru-RU" sz="1400" u="sng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по образовательным программам высшего образования и (или) дополнительного профессионального образования по научной специальности, указанной в аттестационном деле, в организации, представившей его к присвоению ученого звания;</a:t>
            </a:r>
          </a:p>
          <a:p>
            <a:pPr marL="0" indent="0" algn="just">
              <a:buNone/>
            </a:pPr>
            <a:r>
              <a:rPr lang="ru-RU" sz="1400" dirty="0"/>
              <a:t>в) наличие </a:t>
            </a:r>
            <a:r>
              <a:rPr lang="ru-RU" sz="1400" b="1" u="sng" dirty="0">
                <a:solidFill>
                  <a:srgbClr val="FF0000"/>
                </a:solidFill>
              </a:rPr>
              <a:t>стажа научной и педагогической деятельности не менее 5 лет в организациях, в том числе не менее 3 лет стажа педагогической работы по научной специальности</a:t>
            </a:r>
            <a:r>
              <a:rPr lang="ru-RU" sz="1400" dirty="0"/>
              <a:t>, указанной в аттестационном деле;</a:t>
            </a:r>
          </a:p>
          <a:p>
            <a:pPr marL="0" indent="0" algn="just">
              <a:buNone/>
            </a:pPr>
            <a:r>
              <a:rPr lang="ru-RU" sz="1400" dirty="0"/>
              <a:t>г) наличие </a:t>
            </a:r>
            <a:r>
              <a:rPr lang="ru-RU" sz="1400" b="1" u="sng" dirty="0">
                <a:solidFill>
                  <a:srgbClr val="FF0000"/>
                </a:solidFill>
              </a:rPr>
              <a:t>не менее 20 опубликованных учебных изданий и научных трудов </a:t>
            </a:r>
            <a:r>
              <a:rPr lang="ru-RU" sz="1400" b="1" dirty="0"/>
              <a:t>(в том числе в соавторстве), </a:t>
            </a:r>
            <a:r>
              <a:rPr lang="ru-RU" sz="1400" b="1" u="sng" dirty="0">
                <a:solidFill>
                  <a:srgbClr val="FF0000"/>
                </a:solidFill>
              </a:rPr>
              <a:t>включая патенты на изобретения и иные объекты интеллектуальной собственности</a:t>
            </a:r>
            <a:r>
              <a:rPr lang="ru-RU" sz="1400" dirty="0"/>
              <a:t>, которые используются в образовательном процессе. При этом </a:t>
            </a:r>
            <a:r>
              <a:rPr lang="ru-RU" sz="1400" b="1" u="sng" dirty="0">
                <a:solidFill>
                  <a:srgbClr val="FF0000"/>
                </a:solidFill>
              </a:rPr>
              <a:t>за последние 3 года должно быть опубликовано не менее 2 учебных изданий и не менее 3 научных трудов по научной специальности</a:t>
            </a:r>
            <a:r>
              <a:rPr lang="ru-RU" sz="1400" dirty="0"/>
              <a:t>, указанной в аттестационном деле. </a:t>
            </a:r>
            <a:r>
              <a:rPr lang="ru-RU" sz="1400" b="1" dirty="0"/>
              <a:t>Научные труды публикуются в рецензируемых изданиях.</a:t>
            </a:r>
          </a:p>
          <a:p>
            <a:pPr marL="0" indent="0" algn="just">
              <a:buNone/>
            </a:pPr>
            <a:r>
              <a:rPr lang="ru-RU" sz="1400" i="1" dirty="0"/>
              <a:t>На научные работы, содержащие сведения, составляющие государственную или иную охраняемую законом тайну, требования об их публикации в рецензируемых изданиях не распространяются.</a:t>
            </a:r>
          </a:p>
          <a:p>
            <a:pPr algn="just"/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15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i="1" dirty="0"/>
              <a:t>Квалификационные требования к соискателю ученого </a:t>
            </a:r>
            <a:r>
              <a:rPr lang="ru-RU" sz="3200" b="1" i="1" dirty="0" smtClean="0"/>
              <a:t>звания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604799"/>
              </p:ext>
            </p:extLst>
          </p:nvPr>
        </p:nvGraphicFramePr>
        <p:xfrm>
          <a:off x="251520" y="1124744"/>
          <a:ext cx="8568952" cy="4221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4096"/>
                <a:gridCol w="2304256"/>
                <a:gridCol w="720080"/>
                <a:gridCol w="1152128"/>
                <a:gridCol w="1223367"/>
                <a:gridCol w="936104"/>
                <a:gridCol w="1368921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Заявленное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ученое звание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Замещаемая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должность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(стаж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работы в должности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– не менее двух календарных лет со дня заключения трудового договора, не менее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чем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 0,25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ставки)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Ученая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степень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Стаж научной и педагогической работы 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(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всего / по специальности)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Опубликованные работы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Наличие учеников, иные требования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2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по научной специальности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Профессор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профессор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, заведующий кафедрой, декан факультета, руководитель или заместитель руководителя по научной (научно-исследовательской, учебной, учебно-методической) работе филиала или института, проректор, ректор, главный научный сотрудник, заведующий (начальник) научным, научно-исследовательским или опытно-конструкторским отделом (отделением, сектором, лабораторией)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доктор наук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 /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в том числе за последние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лет по научной специальности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: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 один учебник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(учебное пособие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) -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автор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или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трех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учебников (учебных пособий) – в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соавторстве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dirty="0" smtClean="0">
                          <a:effectLst/>
                          <a:latin typeface="+mn-lt"/>
                          <a:ea typeface="Times New Roman"/>
                        </a:rPr>
                        <a:t>за </a:t>
                      </a:r>
                      <a:r>
                        <a:rPr lang="ru-RU" sz="900" b="1" u="none" dirty="0" smtClean="0">
                          <a:effectLst/>
                          <a:latin typeface="+mn-lt"/>
                          <a:ea typeface="Times New Roman"/>
                        </a:rPr>
                        <a:t>последние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r>
                        <a:rPr lang="ru-RU" sz="900" u="none" baseline="300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00" u="none" dirty="0">
                          <a:effectLst/>
                          <a:latin typeface="+mn-lt"/>
                          <a:ea typeface="Times New Roman"/>
                        </a:rPr>
                        <a:t>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трех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учебных 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изданий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пяти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научных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научный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руководитель или научный консультант 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 трех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учеников, которым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присуждены ученые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степени</a:t>
                      </a: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</a:rPr>
                        <a:t>- тема </a:t>
                      </a:r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</a:rPr>
                        <a:t>диссертации</a:t>
                      </a:r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</a:rPr>
                        <a:t> хотя бы </a:t>
                      </a:r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</a:rPr>
                        <a:t>одного</a:t>
                      </a:r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</a:rPr>
                        <a:t> из них </a:t>
                      </a:r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</a:rPr>
                        <a:t>соответствует научной специальности;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- 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трех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лет после присвоения ученого звания доцента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Доцент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доцент, профессор, заведующий кафедрой, декан факультета, руководитель или заместитель руководителя по научной (научно-исследовательской, учебной, учебно-методической) работе филиала или института, проректор, ректор, старший научный сотрудник, ведущий научный сотрудник, главный научный сотрудник, заведующий (начальник) научным, научно-исследовательским или опытно-конструкторским отделом (отделением, сектором, лабораторией)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доктор наук, кандидат наук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 /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u="none" dirty="0" smtClean="0">
                          <a:effectLst/>
                          <a:latin typeface="+mn-lt"/>
                          <a:ea typeface="Times New Roman"/>
                        </a:rPr>
                        <a:t>за </a:t>
                      </a:r>
                      <a:r>
                        <a:rPr lang="ru-RU" sz="900" b="1" u="none" dirty="0">
                          <a:effectLst/>
                          <a:latin typeface="+mn-lt"/>
                          <a:ea typeface="Times New Roman"/>
                        </a:rPr>
                        <a:t>последние </a:t>
                      </a:r>
                      <a:endParaRPr lang="ru-RU" sz="900" b="1" u="none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none" dirty="0" smtClean="0">
                          <a:effectLst/>
                          <a:latin typeface="+mn-lt"/>
                          <a:ea typeface="Times New Roman"/>
                        </a:rPr>
                        <a:t>3 года</a:t>
                      </a:r>
                      <a:endParaRPr lang="ru-RU" sz="900" u="none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двух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учебных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Times New Roman"/>
                        </a:rPr>
                        <a:t>изданий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и 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не менее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трех</a:t>
                      </a: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+mn-lt"/>
                          <a:ea typeface="Times New Roman"/>
                        </a:rPr>
                        <a:t>научных работ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5500439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/>
              <a:t>С 1 сентября 2024 </a:t>
            </a:r>
            <a:r>
              <a:rPr lang="ru-RU" sz="1100" dirty="0" smtClean="0"/>
              <a:t>г к </a:t>
            </a:r>
            <a:r>
              <a:rPr lang="ru-RU" sz="1100" dirty="0"/>
              <a:t>учебным изданиям </a:t>
            </a:r>
            <a:r>
              <a:rPr lang="ru-RU" sz="1100" b="1" dirty="0"/>
              <a:t>приравниваются учебные курсы</a:t>
            </a:r>
            <a:r>
              <a:rPr lang="ru-RU" sz="1100" dirty="0"/>
              <a:t>, реализуемые с применением исключительно электронного обучения, дистанционных образовательных технологий, </a:t>
            </a:r>
            <a:r>
              <a:rPr lang="ru-RU" sz="1100" b="1" dirty="0"/>
              <a:t>размещенные на официальных сайтах организаций</a:t>
            </a:r>
            <a:r>
              <a:rPr lang="ru-RU" sz="1100" dirty="0"/>
              <a:t>, образовательных платформах, доступ к которым предоставляется через информационно-телекоммуникационную сеть "Интернет", направленные на обеспечение достижения обучающимися определенных результатов обучения, общая трудоемкость которых составляет не менее 1 зачетной единицы (далее - </a:t>
            </a:r>
            <a:r>
              <a:rPr lang="ru-RU" sz="1100" b="1" dirty="0"/>
              <a:t>онлайн-курсы</a:t>
            </a:r>
            <a:r>
              <a:rPr lang="ru-RU" sz="1100" dirty="0"/>
              <a:t>), разработанные соискателем ученого звания и используемые в образовательном процессе. На научные работы, содержащие сведения, составляющие государственную или иную охраняемую законом тайну, требования об их публикации в рецензируемых изданиях не </a:t>
            </a:r>
            <a:r>
              <a:rPr lang="ru-RU" sz="1100" dirty="0" smtClean="0"/>
              <a:t>распространяются.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145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/>
              <a:t>Порядок присвоения ученого звания в Российской Федерации</a:t>
            </a:r>
            <a:endParaRPr lang="ru-RU" sz="29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340769"/>
            <a:ext cx="7128792" cy="1066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установление соответствия научных и педагогических достижений </a:t>
            </a:r>
            <a:r>
              <a:rPr lang="ru-RU" dirty="0"/>
              <a:t>соискателя ученого </a:t>
            </a:r>
            <a:r>
              <a:rPr lang="ru-RU" dirty="0" smtClean="0"/>
              <a:t>звания </a:t>
            </a:r>
            <a:r>
              <a:rPr lang="ru-RU" b="1" i="1" dirty="0" smtClean="0"/>
              <a:t>минимальным требованиям к присвоению ученого звания</a:t>
            </a:r>
            <a:endParaRPr lang="ru-RU" b="1" i="1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368862" y="2492897"/>
            <a:ext cx="1440160" cy="43204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2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6964" y="2417225"/>
            <a:ext cx="712781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кандидатуры соискателя ученого звания </a:t>
            </a:r>
          </a:p>
          <a:p>
            <a:pPr algn="ctr"/>
            <a:r>
              <a:rPr lang="ru-RU" b="1" dirty="0" smtClean="0"/>
              <a:t>на заседании кафедры</a:t>
            </a:r>
            <a:r>
              <a:rPr lang="ru-RU" dirty="0" smtClean="0"/>
              <a:t>, </a:t>
            </a:r>
            <a:r>
              <a:rPr lang="ru-RU" b="1" i="1" dirty="0" smtClean="0"/>
              <a:t>голосование</a:t>
            </a:r>
            <a:endParaRPr lang="ru-RU" b="1" i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63951" y="3199018"/>
            <a:ext cx="1444104" cy="44600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3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6672" y="3055002"/>
            <a:ext cx="7127816" cy="761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кандидатуры соискателя ученого звания </a:t>
            </a:r>
          </a:p>
          <a:p>
            <a:pPr algn="ctr"/>
            <a:r>
              <a:rPr lang="ru-RU" b="1" dirty="0" smtClean="0"/>
              <a:t>на заседании совета факультета</a:t>
            </a:r>
            <a:r>
              <a:rPr lang="ru-RU" dirty="0" smtClean="0"/>
              <a:t>, </a:t>
            </a:r>
            <a:r>
              <a:rPr lang="ru-RU" b="1" i="1" dirty="0" smtClean="0"/>
              <a:t>голосование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9593" y="3816710"/>
            <a:ext cx="7127816" cy="634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dirty="0" smtClean="0"/>
              <a:t>    предоставление пакета документов </a:t>
            </a:r>
            <a:r>
              <a:rPr lang="ru-RU" sz="1700" b="1" dirty="0" smtClean="0"/>
              <a:t>ученому секретарю Ученого совета</a:t>
            </a:r>
            <a:endParaRPr lang="ru-RU" sz="17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6184" y="4451416"/>
            <a:ext cx="7127816" cy="634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пакета документов на заседании </a:t>
            </a:r>
          </a:p>
          <a:p>
            <a:pPr algn="ctr"/>
            <a:r>
              <a:rPr lang="ru-RU" b="1" dirty="0" smtClean="0"/>
              <a:t>Конкурсной комиссии при Ученом совете Академии</a:t>
            </a:r>
            <a:r>
              <a:rPr lang="ru-RU" dirty="0" smtClean="0"/>
              <a:t>, </a:t>
            </a:r>
            <a:r>
              <a:rPr lang="ru-RU" b="1" i="1" dirty="0" smtClean="0"/>
              <a:t>голосование</a:t>
            </a:r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9593" y="5086122"/>
            <a:ext cx="7118935" cy="634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соискателя ученого звания на заседании</a:t>
            </a:r>
          </a:p>
          <a:p>
            <a:pPr algn="ctr"/>
            <a:r>
              <a:rPr lang="ru-RU" b="1" dirty="0" smtClean="0"/>
              <a:t>Ученом совете Академии</a:t>
            </a:r>
            <a:r>
              <a:rPr lang="ru-RU" dirty="0" smtClean="0"/>
              <a:t>, </a:t>
            </a:r>
            <a:r>
              <a:rPr lang="ru-RU" b="1" i="1" dirty="0" smtClean="0"/>
              <a:t>тайное голосование</a:t>
            </a:r>
            <a:endParaRPr lang="ru-RU" b="1" i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357899" y="1701362"/>
            <a:ext cx="1440160" cy="432048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1</a:t>
            </a:r>
            <a:endParaRPr lang="ru-RU" sz="1600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66890" y="3911060"/>
            <a:ext cx="1444104" cy="44600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4</a:t>
            </a:r>
            <a:endParaRPr lang="ru-RU" sz="1600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362648" y="4545766"/>
            <a:ext cx="1444104" cy="44600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5</a:t>
            </a:r>
            <a:endParaRPr lang="ru-RU" sz="16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362648" y="5180472"/>
            <a:ext cx="1444104" cy="44600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6</a:t>
            </a:r>
            <a:endParaRPr lang="ru-RU" sz="1600" dirty="0"/>
          </a:p>
        </p:txBody>
      </p:sp>
      <p:sp>
        <p:nvSpPr>
          <p:cNvPr id="21" name="Пятиугольник 20"/>
          <p:cNvSpPr/>
          <p:nvPr/>
        </p:nvSpPr>
        <p:spPr>
          <a:xfrm>
            <a:off x="377156" y="5798119"/>
            <a:ext cx="1444104" cy="44600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ЭТАП 7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41482" y="5703769"/>
            <a:ext cx="7117046" cy="677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пакета документов соискателя ученого звания в </a:t>
            </a:r>
            <a:r>
              <a:rPr lang="ru-RU" b="1" dirty="0" smtClean="0"/>
              <a:t>Министерство науки и высшего образования Российской Федерации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64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3863</Words>
  <Application>Microsoft Office PowerPoint</Application>
  <PresentationFormat>Экран (4:3)</PresentationFormat>
  <Paragraphs>278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ПОРЯДОК ПРИСВОЕНИЯ  УЧЕНОГО ЗВАНИЯ ПРОФЕССОРА, УЧЕНОГО ЗВАНИЯ ДОЦЕНТА  В РОССИЙСКОЙ ФЕДЕРАЦИИ</vt:lpstr>
      <vt:lpstr>Нормативные документы, регламентирующие процесс присвоения ученых званий в Российской Федерации</vt:lpstr>
      <vt:lpstr>Общие положения по присвоению ученых званий в Российской Федерации</vt:lpstr>
      <vt:lpstr>Минимальные требования к присвоению ученого звания профессора в Российской Федерации</vt:lpstr>
      <vt:lpstr>Минимальные требования к присвоению ученого звания профессора в Российской Федерации</vt:lpstr>
      <vt:lpstr>Минимальные требования к присвоению ученого звания доцента в Российской Федерации</vt:lpstr>
      <vt:lpstr>Минимальные требования к присвоению ученого звания доцента в Российской Федерации</vt:lpstr>
      <vt:lpstr>Квалификационные требования к соискателю ученого звания</vt:lpstr>
      <vt:lpstr>Порядок присвоения ученого звания в Российской Федерации</vt:lpstr>
      <vt:lpstr>Формы и порядок оформления аттестационных документов,  представляемых для присвоения ученых званий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Стаж научной и педагогической деятельности</vt:lpstr>
      <vt:lpstr>Стаж работы по научной специальности</vt:lpstr>
      <vt:lpstr>Информация по паспортам специальностей научных работников https://vak.minobrnauki.gov.ru/searching#tab=_tab:materials~ </vt:lpstr>
      <vt:lpstr>Опубликованные научные труды и учебные издания</vt:lpstr>
      <vt:lpstr>Учебные издания, включаемые в список публикаций</vt:lpstr>
      <vt:lpstr>Учебные издания по научной специальности, указанные в аттестационном деле </vt:lpstr>
      <vt:lpstr>Научные труды по научной специальности, указанные в аттестационном деле </vt:lpstr>
      <vt:lpstr>Научные труды по научной специальности, указанные в аттестационном деле Издания, входящие в Российский индекс научного цитирования </vt:lpstr>
      <vt:lpstr>Прошу обратить внимание!!!</vt:lpstr>
      <vt:lpstr>Часто задаваемые вопросы</vt:lpstr>
      <vt:lpstr>Часто задаваемые вопросы</vt:lpstr>
      <vt:lpstr>Часто задаваемые вопросы</vt:lpstr>
      <vt:lpstr>Типовые ошибки при оформлении аттестационных дел соискателей ученых званий </vt:lpstr>
      <vt:lpstr>Общий порядок прохождения аттестации на присвоение ученого звания в Академии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ПРИСВОЕНИЯ УЧЕНОГО ЗВАНИЯ ДОЦЕНТА, УЧЕНОГО ЗВАНИЯ ПРОФЕССОРА В Донецкой Народной Республике</dc:title>
  <dc:creator>User</dc:creator>
  <cp:lastModifiedBy>Марина</cp:lastModifiedBy>
  <cp:revision>108</cp:revision>
  <cp:lastPrinted>2024-04-08T09:00:57Z</cp:lastPrinted>
  <dcterms:created xsi:type="dcterms:W3CDTF">2021-03-10T08:48:13Z</dcterms:created>
  <dcterms:modified xsi:type="dcterms:W3CDTF">2024-04-11T04:23:19Z</dcterms:modified>
</cp:coreProperties>
</file>